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2192000" cy="6858000"/>
  <p:notesSz cx="6858000" cy="9144000"/>
  <p:embeddedFontLst>
    <p:embeddedFont>
      <p:font typeface="Century Gothic" panose="020B0502020202020204" pitchFamily="34" charset="0"/>
      <p:regular r:id="rId47"/>
      <p:bold r:id="rId48"/>
      <p:italic r:id="rId49"/>
      <p:boldItalic r:id="rId50"/>
    </p:embeddedFont>
    <p:embeddedFont>
      <p:font typeface="Rockwell" panose="02060603020205020403" pitchFamily="18"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gxSlhhSy8qXuUa0uz/x3r9LFxZ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p:scale>
          <a:sx n="150" d="100"/>
          <a:sy n="150" d="100"/>
        </p:scale>
        <p:origin x="86" y="-13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46"/>
          <p:cNvSpPr txBox="1">
            <a:spLocks noGrp="1"/>
          </p:cNvSpPr>
          <p:nvPr>
            <p:ph type="ctrTitle"/>
          </p:nvPr>
        </p:nvSpPr>
        <p:spPr>
          <a:xfrm>
            <a:off x="1774423" y="802298"/>
            <a:ext cx="8637073" cy="2920713"/>
          </a:xfrm>
          <a:prstGeom prst="rect">
            <a:avLst/>
          </a:prstGeom>
          <a:noFill/>
          <a:ln>
            <a:noFill/>
          </a:ln>
        </p:spPr>
        <p:txBody>
          <a:bodyPr spcFirstLastPara="1" wrap="square" lIns="91425" tIns="45700" rIns="91425" bIns="0" anchor="b" anchorCtr="0">
            <a:normAutofit/>
          </a:bodyPr>
          <a:lstStyle>
            <a:lvl1pPr lvl="0" algn="ctr">
              <a:lnSpc>
                <a:spcPct val="90000"/>
              </a:lnSpc>
              <a:spcBef>
                <a:spcPts val="0"/>
              </a:spcBef>
              <a:spcAft>
                <a:spcPts val="0"/>
              </a:spcAft>
              <a:buClr>
                <a:schemeClr val="accent1"/>
              </a:buClr>
              <a:buSzPts val="6600"/>
              <a:buFont typeface="Rockwell"/>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6"/>
          <p:cNvSpPr txBox="1">
            <a:spLocks noGrp="1"/>
          </p:cNvSpPr>
          <p:nvPr>
            <p:ph type="subTitle" idx="1"/>
          </p:nvPr>
        </p:nvSpPr>
        <p:spPr>
          <a:xfrm>
            <a:off x="1774424" y="3724074"/>
            <a:ext cx="8637072" cy="977621"/>
          </a:xfrm>
          <a:prstGeom prst="rect">
            <a:avLst/>
          </a:prstGeom>
          <a:noFill/>
          <a:ln>
            <a:noFill/>
          </a:ln>
        </p:spPr>
        <p:txBody>
          <a:bodyPr spcFirstLastPara="1" wrap="square" lIns="91425" tIns="91425" rIns="91425" bIns="91425" anchor="t" anchorCtr="0">
            <a:normAutofit/>
          </a:bodyPr>
          <a:lstStyle>
            <a:lvl1pPr lvl="0" algn="ctr">
              <a:lnSpc>
                <a:spcPct val="120000"/>
              </a:lnSpc>
              <a:spcBef>
                <a:spcPts val="1000"/>
              </a:spcBef>
              <a:spcAft>
                <a:spcPts val="0"/>
              </a:spcAft>
              <a:buSzPts val="1800"/>
              <a:buNone/>
              <a:defRPr sz="1800" b="0" cap="none">
                <a:solidFill>
                  <a:schemeClr val="lt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17" name="Google Shape;17;p46"/>
          <p:cNvSpPr txBox="1">
            <a:spLocks noGrp="1"/>
          </p:cNvSpPr>
          <p:nvPr>
            <p:ph type="dt" idx="10"/>
          </p:nvPr>
        </p:nvSpPr>
        <p:spPr>
          <a:xfrm>
            <a:off x="7242079"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46"/>
          <p:cNvSpPr txBox="1">
            <a:spLocks noGrp="1"/>
          </p:cNvSpPr>
          <p:nvPr>
            <p:ph type="ftr" idx="11"/>
          </p:nvPr>
        </p:nvSpPr>
        <p:spPr>
          <a:xfrm>
            <a:off x="1451579" y="329307"/>
            <a:ext cx="5626774"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6"/>
          <p:cNvSpPr txBox="1">
            <a:spLocks noGrp="1"/>
          </p:cNvSpPr>
          <p:nvPr>
            <p:ph type="sldNum" idx="12"/>
          </p:nvPr>
        </p:nvSpPr>
        <p:spPr>
          <a:xfrm>
            <a:off x="476834"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55"/>
          <p:cNvSpPr txBox="1">
            <a:spLocks noGrp="1"/>
          </p:cNvSpPr>
          <p:nvPr>
            <p:ph type="title"/>
          </p:nvPr>
        </p:nvSpPr>
        <p:spPr>
          <a:xfrm>
            <a:off x="1451579" y="804519"/>
            <a:ext cx="9291215" cy="104923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55"/>
          <p:cNvSpPr txBox="1">
            <a:spLocks noGrp="1"/>
          </p:cNvSpPr>
          <p:nvPr>
            <p:ph type="body" idx="1"/>
          </p:nvPr>
        </p:nvSpPr>
        <p:spPr>
          <a:xfrm rot="5400000">
            <a:off x="4371880" y="-904569"/>
            <a:ext cx="3450613" cy="929121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77" name="Google Shape;77;p55"/>
          <p:cNvSpPr txBox="1">
            <a:spLocks noGrp="1"/>
          </p:cNvSpPr>
          <p:nvPr>
            <p:ph type="dt" idx="10"/>
          </p:nvPr>
        </p:nvSpPr>
        <p:spPr>
          <a:xfrm>
            <a:off x="7242079"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5"/>
          <p:cNvSpPr txBox="1">
            <a:spLocks noGrp="1"/>
          </p:cNvSpPr>
          <p:nvPr>
            <p:ph type="ftr" idx="11"/>
          </p:nvPr>
        </p:nvSpPr>
        <p:spPr>
          <a:xfrm>
            <a:off x="1451579" y="329307"/>
            <a:ext cx="5626774"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5"/>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56"/>
          <p:cNvSpPr txBox="1">
            <a:spLocks noGrp="1"/>
          </p:cNvSpPr>
          <p:nvPr>
            <p:ph type="title"/>
          </p:nvPr>
        </p:nvSpPr>
        <p:spPr>
          <a:xfrm rot="5400000">
            <a:off x="7604979" y="2321047"/>
            <a:ext cx="4659889" cy="161574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3200"/>
              <a:buFont typeface="Rockwel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56"/>
          <p:cNvSpPr txBox="1">
            <a:spLocks noGrp="1"/>
          </p:cNvSpPr>
          <p:nvPr>
            <p:ph type="body" idx="1"/>
          </p:nvPr>
        </p:nvSpPr>
        <p:spPr>
          <a:xfrm rot="5400000">
            <a:off x="2874055" y="-630409"/>
            <a:ext cx="4659889" cy="751865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83" name="Google Shape;83;p56"/>
          <p:cNvSpPr txBox="1">
            <a:spLocks noGrp="1"/>
          </p:cNvSpPr>
          <p:nvPr>
            <p:ph type="dt" idx="10"/>
          </p:nvPr>
        </p:nvSpPr>
        <p:spPr>
          <a:xfrm>
            <a:off x="7242079"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6"/>
          <p:cNvSpPr txBox="1">
            <a:spLocks noGrp="1"/>
          </p:cNvSpPr>
          <p:nvPr>
            <p:ph type="ftr" idx="11"/>
          </p:nvPr>
        </p:nvSpPr>
        <p:spPr>
          <a:xfrm>
            <a:off x="1451579" y="329307"/>
            <a:ext cx="5626774"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6"/>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7"/>
          <p:cNvSpPr txBox="1">
            <a:spLocks noGrp="1"/>
          </p:cNvSpPr>
          <p:nvPr>
            <p:ph type="title"/>
          </p:nvPr>
        </p:nvSpPr>
        <p:spPr>
          <a:xfrm>
            <a:off x="1451579" y="804519"/>
            <a:ext cx="9291215" cy="104923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7"/>
          <p:cNvSpPr txBox="1">
            <a:spLocks noGrp="1"/>
          </p:cNvSpPr>
          <p:nvPr>
            <p:ph type="body" idx="1"/>
          </p:nvPr>
        </p:nvSpPr>
        <p:spPr>
          <a:xfrm>
            <a:off x="1451579" y="2015732"/>
            <a:ext cx="9291215" cy="345061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23" name="Google Shape;23;p47"/>
          <p:cNvSpPr txBox="1">
            <a:spLocks noGrp="1"/>
          </p:cNvSpPr>
          <p:nvPr>
            <p:ph type="dt" idx="10"/>
          </p:nvPr>
        </p:nvSpPr>
        <p:spPr>
          <a:xfrm>
            <a:off x="7242079"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7"/>
          <p:cNvSpPr txBox="1">
            <a:spLocks noGrp="1"/>
          </p:cNvSpPr>
          <p:nvPr>
            <p:ph type="ftr" idx="11"/>
          </p:nvPr>
        </p:nvSpPr>
        <p:spPr>
          <a:xfrm>
            <a:off x="1451579" y="329307"/>
            <a:ext cx="5626774"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7"/>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48"/>
          <p:cNvSpPr txBox="1">
            <a:spLocks noGrp="1"/>
          </p:cNvSpPr>
          <p:nvPr>
            <p:ph type="dt" idx="10"/>
          </p:nvPr>
        </p:nvSpPr>
        <p:spPr>
          <a:xfrm>
            <a:off x="7242079"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8"/>
          <p:cNvSpPr txBox="1">
            <a:spLocks noGrp="1"/>
          </p:cNvSpPr>
          <p:nvPr>
            <p:ph type="ftr" idx="11"/>
          </p:nvPr>
        </p:nvSpPr>
        <p:spPr>
          <a:xfrm>
            <a:off x="1451579" y="329307"/>
            <a:ext cx="5626774"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8"/>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49"/>
          <p:cNvSpPr txBox="1">
            <a:spLocks noGrp="1"/>
          </p:cNvSpPr>
          <p:nvPr>
            <p:ph type="title"/>
          </p:nvPr>
        </p:nvSpPr>
        <p:spPr>
          <a:xfrm>
            <a:off x="1774423" y="1756130"/>
            <a:ext cx="8643154" cy="196900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accent1"/>
              </a:buClr>
              <a:buSzPts val="3600"/>
              <a:buFont typeface="Rockwel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9"/>
          <p:cNvSpPr txBox="1">
            <a:spLocks noGrp="1"/>
          </p:cNvSpPr>
          <p:nvPr>
            <p:ph type="body" idx="1"/>
          </p:nvPr>
        </p:nvSpPr>
        <p:spPr>
          <a:xfrm>
            <a:off x="1774423" y="3725137"/>
            <a:ext cx="8643154" cy="1093987"/>
          </a:xfrm>
          <a:prstGeom prst="rect">
            <a:avLst/>
          </a:prstGeom>
          <a:noFill/>
          <a:ln>
            <a:noFill/>
          </a:ln>
        </p:spPr>
        <p:txBody>
          <a:bodyPr spcFirstLastPara="1" wrap="square" lIns="91425" tIns="91425" rIns="91425" bIns="45700" anchor="t" anchorCtr="0">
            <a:normAutofit/>
          </a:bodyPr>
          <a:lstStyle>
            <a:lvl1pPr marL="457200" lvl="0" indent="-228600" algn="ctr">
              <a:lnSpc>
                <a:spcPct val="120000"/>
              </a:lnSpc>
              <a:spcBef>
                <a:spcPts val="1000"/>
              </a:spcBef>
              <a:spcAft>
                <a:spcPts val="0"/>
              </a:spcAft>
              <a:buSzPts val="1800"/>
              <a:buNone/>
              <a:defRPr sz="1800">
                <a:solidFill>
                  <a:schemeClr val="lt1"/>
                </a:solidFill>
              </a:defRPr>
            </a:lvl1pPr>
            <a:lvl2pPr marL="914400" lvl="1" indent="-228600" algn="l">
              <a:lnSpc>
                <a:spcPct val="120000"/>
              </a:lnSpc>
              <a:spcBef>
                <a:spcPts val="500"/>
              </a:spcBef>
              <a:spcAft>
                <a:spcPts val="0"/>
              </a:spcAft>
              <a:buSzPts val="1800"/>
              <a:buNone/>
              <a:defRPr sz="1800">
                <a:solidFill>
                  <a:schemeClr val="lt1"/>
                </a:solidFill>
              </a:defRPr>
            </a:lvl2pPr>
            <a:lvl3pPr marL="1371600" lvl="2" indent="-228600" algn="l">
              <a:lnSpc>
                <a:spcPct val="120000"/>
              </a:lnSpc>
              <a:spcBef>
                <a:spcPts val="500"/>
              </a:spcBef>
              <a:spcAft>
                <a:spcPts val="0"/>
              </a:spcAft>
              <a:buSzPts val="1800"/>
              <a:buNone/>
              <a:defRPr sz="1800">
                <a:solidFill>
                  <a:schemeClr val="lt1"/>
                </a:solidFill>
              </a:defRPr>
            </a:lvl3pPr>
            <a:lvl4pPr marL="1828800" lvl="3" indent="-228600" algn="l">
              <a:lnSpc>
                <a:spcPct val="120000"/>
              </a:lnSpc>
              <a:spcBef>
                <a:spcPts val="500"/>
              </a:spcBef>
              <a:spcAft>
                <a:spcPts val="0"/>
              </a:spcAft>
              <a:buSzPts val="1600"/>
              <a:buNone/>
              <a:defRPr sz="1600">
                <a:solidFill>
                  <a:schemeClr val="lt1"/>
                </a:solidFill>
              </a:defRPr>
            </a:lvl4pPr>
            <a:lvl5pPr marL="2286000" lvl="4" indent="-228600" algn="l">
              <a:lnSpc>
                <a:spcPct val="120000"/>
              </a:lnSpc>
              <a:spcBef>
                <a:spcPts val="500"/>
              </a:spcBef>
              <a:spcAft>
                <a:spcPts val="0"/>
              </a:spcAft>
              <a:buSzPts val="1600"/>
              <a:buNone/>
              <a:defRPr sz="1600">
                <a:solidFill>
                  <a:schemeClr val="lt1"/>
                </a:solidFill>
              </a:defRPr>
            </a:lvl5pPr>
            <a:lvl6pPr marL="2743200" lvl="5" indent="-228600" algn="l">
              <a:lnSpc>
                <a:spcPct val="120000"/>
              </a:lnSpc>
              <a:spcBef>
                <a:spcPts val="500"/>
              </a:spcBef>
              <a:spcAft>
                <a:spcPts val="0"/>
              </a:spcAft>
              <a:buSzPts val="1600"/>
              <a:buNone/>
              <a:defRPr sz="1600">
                <a:solidFill>
                  <a:schemeClr val="lt1"/>
                </a:solidFill>
              </a:defRPr>
            </a:lvl6pPr>
            <a:lvl7pPr marL="3200400" lvl="6" indent="-228600" algn="l">
              <a:lnSpc>
                <a:spcPct val="120000"/>
              </a:lnSpc>
              <a:spcBef>
                <a:spcPts val="500"/>
              </a:spcBef>
              <a:spcAft>
                <a:spcPts val="0"/>
              </a:spcAft>
              <a:buSzPts val="1600"/>
              <a:buNone/>
              <a:defRPr sz="1600">
                <a:solidFill>
                  <a:schemeClr val="lt1"/>
                </a:solidFill>
              </a:defRPr>
            </a:lvl7pPr>
            <a:lvl8pPr marL="3657600" lvl="7" indent="-228600" algn="l">
              <a:lnSpc>
                <a:spcPct val="120000"/>
              </a:lnSpc>
              <a:spcBef>
                <a:spcPts val="500"/>
              </a:spcBef>
              <a:spcAft>
                <a:spcPts val="0"/>
              </a:spcAft>
              <a:buSzPts val="1600"/>
              <a:buNone/>
              <a:defRPr sz="1600">
                <a:solidFill>
                  <a:schemeClr val="lt1"/>
                </a:solidFill>
              </a:defRPr>
            </a:lvl8pPr>
            <a:lvl9pPr marL="4114800" lvl="8" indent="-228600" algn="l">
              <a:lnSpc>
                <a:spcPct val="120000"/>
              </a:lnSpc>
              <a:spcBef>
                <a:spcPts val="500"/>
              </a:spcBef>
              <a:spcAft>
                <a:spcPts val="0"/>
              </a:spcAft>
              <a:buSzPts val="1600"/>
              <a:buNone/>
              <a:defRPr sz="1600">
                <a:solidFill>
                  <a:schemeClr val="lt1"/>
                </a:solidFill>
              </a:defRPr>
            </a:lvl9pPr>
          </a:lstStyle>
          <a:p>
            <a:endParaRPr/>
          </a:p>
        </p:txBody>
      </p:sp>
      <p:sp>
        <p:nvSpPr>
          <p:cNvPr id="33" name="Google Shape;33;p49"/>
          <p:cNvSpPr txBox="1">
            <a:spLocks noGrp="1"/>
          </p:cNvSpPr>
          <p:nvPr>
            <p:ph type="dt" idx="10"/>
          </p:nvPr>
        </p:nvSpPr>
        <p:spPr>
          <a:xfrm>
            <a:off x="7242079"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9"/>
          <p:cNvSpPr txBox="1">
            <a:spLocks noGrp="1"/>
          </p:cNvSpPr>
          <p:nvPr>
            <p:ph type="ftr" idx="11"/>
          </p:nvPr>
        </p:nvSpPr>
        <p:spPr>
          <a:xfrm>
            <a:off x="1451579" y="329307"/>
            <a:ext cx="5626774"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9"/>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0"/>
          <p:cNvSpPr txBox="1">
            <a:spLocks noGrp="1"/>
          </p:cNvSpPr>
          <p:nvPr>
            <p:ph type="title"/>
          </p:nvPr>
        </p:nvSpPr>
        <p:spPr>
          <a:xfrm>
            <a:off x="1449217" y="804889"/>
            <a:ext cx="9293577" cy="105930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0"/>
          <p:cNvSpPr txBox="1">
            <a:spLocks noGrp="1"/>
          </p:cNvSpPr>
          <p:nvPr>
            <p:ph type="body" idx="1"/>
          </p:nvPr>
        </p:nvSpPr>
        <p:spPr>
          <a:xfrm>
            <a:off x="1447331" y="2010878"/>
            <a:ext cx="4488654" cy="344859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9" name="Google Shape;39;p50"/>
          <p:cNvSpPr txBox="1">
            <a:spLocks noGrp="1"/>
          </p:cNvSpPr>
          <p:nvPr>
            <p:ph type="body" idx="2"/>
          </p:nvPr>
        </p:nvSpPr>
        <p:spPr>
          <a:xfrm>
            <a:off x="6254140" y="2017343"/>
            <a:ext cx="4488654" cy="344152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0" name="Google Shape;40;p50"/>
          <p:cNvSpPr txBox="1">
            <a:spLocks noGrp="1"/>
          </p:cNvSpPr>
          <p:nvPr>
            <p:ph type="dt" idx="10"/>
          </p:nvPr>
        </p:nvSpPr>
        <p:spPr>
          <a:xfrm>
            <a:off x="7242079"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0"/>
          <p:cNvSpPr txBox="1">
            <a:spLocks noGrp="1"/>
          </p:cNvSpPr>
          <p:nvPr>
            <p:ph type="ftr" idx="11"/>
          </p:nvPr>
        </p:nvSpPr>
        <p:spPr>
          <a:xfrm>
            <a:off x="1451579" y="329307"/>
            <a:ext cx="5626774"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0"/>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1"/>
          <p:cNvSpPr txBox="1">
            <a:spLocks noGrp="1"/>
          </p:cNvSpPr>
          <p:nvPr>
            <p:ph type="title"/>
          </p:nvPr>
        </p:nvSpPr>
        <p:spPr>
          <a:xfrm>
            <a:off x="1447191" y="804163"/>
            <a:ext cx="9295603" cy="1056319"/>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1"/>
          <p:cNvSpPr txBox="1">
            <a:spLocks noGrp="1"/>
          </p:cNvSpPr>
          <p:nvPr>
            <p:ph type="body" idx="1"/>
          </p:nvPr>
        </p:nvSpPr>
        <p:spPr>
          <a:xfrm>
            <a:off x="1447191" y="2019549"/>
            <a:ext cx="4488794" cy="80194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46" name="Google Shape;46;p51"/>
          <p:cNvSpPr txBox="1">
            <a:spLocks noGrp="1"/>
          </p:cNvSpPr>
          <p:nvPr>
            <p:ph type="body" idx="2"/>
          </p:nvPr>
        </p:nvSpPr>
        <p:spPr>
          <a:xfrm>
            <a:off x="1447191" y="2824269"/>
            <a:ext cx="4488794" cy="264445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7" name="Google Shape;47;p51"/>
          <p:cNvSpPr txBox="1">
            <a:spLocks noGrp="1"/>
          </p:cNvSpPr>
          <p:nvPr>
            <p:ph type="body" idx="3"/>
          </p:nvPr>
        </p:nvSpPr>
        <p:spPr>
          <a:xfrm>
            <a:off x="6256025" y="2023003"/>
            <a:ext cx="4488794" cy="80223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48" name="Google Shape;48;p51"/>
          <p:cNvSpPr txBox="1">
            <a:spLocks noGrp="1"/>
          </p:cNvSpPr>
          <p:nvPr>
            <p:ph type="body" idx="4"/>
          </p:nvPr>
        </p:nvSpPr>
        <p:spPr>
          <a:xfrm>
            <a:off x="6256025" y="2821491"/>
            <a:ext cx="4488794" cy="263737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9" name="Google Shape;49;p51"/>
          <p:cNvSpPr txBox="1">
            <a:spLocks noGrp="1"/>
          </p:cNvSpPr>
          <p:nvPr>
            <p:ph type="dt" idx="10"/>
          </p:nvPr>
        </p:nvSpPr>
        <p:spPr>
          <a:xfrm>
            <a:off x="7242079"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1"/>
          <p:cNvSpPr txBox="1">
            <a:spLocks noGrp="1"/>
          </p:cNvSpPr>
          <p:nvPr>
            <p:ph type="ftr" idx="11"/>
          </p:nvPr>
        </p:nvSpPr>
        <p:spPr>
          <a:xfrm>
            <a:off x="1451579" y="329307"/>
            <a:ext cx="5626774"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1"/>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2"/>
          <p:cNvSpPr txBox="1">
            <a:spLocks noGrp="1"/>
          </p:cNvSpPr>
          <p:nvPr>
            <p:ph type="title"/>
          </p:nvPr>
        </p:nvSpPr>
        <p:spPr>
          <a:xfrm>
            <a:off x="1451579" y="804519"/>
            <a:ext cx="9291215" cy="104923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2"/>
          <p:cNvSpPr txBox="1">
            <a:spLocks noGrp="1"/>
          </p:cNvSpPr>
          <p:nvPr>
            <p:ph type="dt" idx="10"/>
          </p:nvPr>
        </p:nvSpPr>
        <p:spPr>
          <a:xfrm>
            <a:off x="7242079"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2"/>
          <p:cNvSpPr txBox="1">
            <a:spLocks noGrp="1"/>
          </p:cNvSpPr>
          <p:nvPr>
            <p:ph type="ftr" idx="11"/>
          </p:nvPr>
        </p:nvSpPr>
        <p:spPr>
          <a:xfrm>
            <a:off x="1451579" y="329307"/>
            <a:ext cx="5626774"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2"/>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53"/>
          <p:cNvSpPr txBox="1">
            <a:spLocks noGrp="1"/>
          </p:cNvSpPr>
          <p:nvPr>
            <p:ph type="title"/>
          </p:nvPr>
        </p:nvSpPr>
        <p:spPr>
          <a:xfrm>
            <a:off x="1444671" y="798973"/>
            <a:ext cx="2961967" cy="240651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2400"/>
              <a:buFont typeface="Rockwel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53"/>
          <p:cNvSpPr txBox="1">
            <a:spLocks noGrp="1"/>
          </p:cNvSpPr>
          <p:nvPr>
            <p:ph type="body" idx="1"/>
          </p:nvPr>
        </p:nvSpPr>
        <p:spPr>
          <a:xfrm>
            <a:off x="4730324" y="798974"/>
            <a:ext cx="6012470" cy="4658826"/>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60" name="Google Shape;60;p53"/>
          <p:cNvSpPr txBox="1">
            <a:spLocks noGrp="1"/>
          </p:cNvSpPr>
          <p:nvPr>
            <p:ph type="body" idx="2"/>
          </p:nvPr>
        </p:nvSpPr>
        <p:spPr>
          <a:xfrm>
            <a:off x="1444671" y="3205491"/>
            <a:ext cx="2961967" cy="2248181"/>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61" name="Google Shape;61;p53"/>
          <p:cNvSpPr txBox="1">
            <a:spLocks noGrp="1"/>
          </p:cNvSpPr>
          <p:nvPr>
            <p:ph type="dt" idx="10"/>
          </p:nvPr>
        </p:nvSpPr>
        <p:spPr>
          <a:xfrm>
            <a:off x="7242079"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53"/>
          <p:cNvSpPr txBox="1">
            <a:spLocks noGrp="1"/>
          </p:cNvSpPr>
          <p:nvPr>
            <p:ph type="ftr" idx="11"/>
          </p:nvPr>
        </p:nvSpPr>
        <p:spPr>
          <a:xfrm>
            <a:off x="1451579" y="329307"/>
            <a:ext cx="5626774"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3"/>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grpSp>
        <p:nvGrpSpPr>
          <p:cNvPr id="65" name="Google Shape;65;p54"/>
          <p:cNvGrpSpPr/>
          <p:nvPr/>
        </p:nvGrpSpPr>
        <p:grpSpPr>
          <a:xfrm>
            <a:off x="7477387" y="482170"/>
            <a:ext cx="4074533" cy="5149101"/>
            <a:chOff x="7477387" y="482170"/>
            <a:chExt cx="4074533" cy="5149101"/>
          </a:xfrm>
        </p:grpSpPr>
        <p:sp>
          <p:nvSpPr>
            <p:cNvPr id="66" name="Google Shape;66;p54"/>
            <p:cNvSpPr/>
            <p:nvPr/>
          </p:nvSpPr>
          <p:spPr>
            <a:xfrm>
              <a:off x="7477387" y="482170"/>
              <a:ext cx="4074533" cy="5149101"/>
            </a:xfrm>
            <a:prstGeom prst="rect">
              <a:avLst/>
            </a:prstGeom>
            <a:blipFill rotWithShape="1">
              <a:blip r:embed="rId2">
                <a:alphaModFix amt="30000"/>
              </a:blip>
              <a:tile tx="0" ty="0" sx="100000" sy="100000" flip="none" algn="ctr"/>
            </a:blipFill>
            <a:ln>
              <a:noFill/>
            </a:ln>
            <a:effectLst>
              <a:outerShdw blurRad="127000" dist="228600" dir="4740000" sx="98000" sy="98000" algn="tl" rotWithShape="0">
                <a:srgbClr val="000000">
                  <a:alpha val="3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4"/>
            <p:cNvSpPr/>
            <p:nvPr/>
          </p:nvSpPr>
          <p:spPr>
            <a:xfrm>
              <a:off x="7790446" y="812506"/>
              <a:ext cx="3450289" cy="4466452"/>
            </a:xfrm>
            <a:prstGeom prst="rect">
              <a:avLst/>
            </a:prstGeom>
            <a:gradFill>
              <a:gsLst>
                <a:gs pos="0">
                  <a:srgbClr val="DADADA"/>
                </a:gs>
                <a:gs pos="100000">
                  <a:srgbClr val="FFFFFE"/>
                </a:gs>
              </a:gsLst>
              <a:lin ang="16200000" scaled="0"/>
            </a:gradFill>
            <a:ln w="38100" cap="flat" cmpd="sng">
              <a:solidFill>
                <a:srgbClr val="3D352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54"/>
          <p:cNvSpPr txBox="1">
            <a:spLocks noGrp="1"/>
          </p:cNvSpPr>
          <p:nvPr>
            <p:ph type="title"/>
          </p:nvPr>
        </p:nvSpPr>
        <p:spPr>
          <a:xfrm>
            <a:off x="1451206" y="1129512"/>
            <a:ext cx="5532328" cy="1922299"/>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accent1"/>
              </a:buClr>
              <a:buSzPts val="3200"/>
              <a:buFont typeface="Rockwel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54"/>
          <p:cNvSpPr>
            <a:spLocks noGrp="1"/>
          </p:cNvSpPr>
          <p:nvPr>
            <p:ph type="pic" idx="2"/>
          </p:nvPr>
        </p:nvSpPr>
        <p:spPr>
          <a:xfrm>
            <a:off x="8124389" y="1122542"/>
            <a:ext cx="2791171" cy="3866327"/>
          </a:xfrm>
          <a:prstGeom prst="rect">
            <a:avLst/>
          </a:prstGeom>
          <a:solidFill>
            <a:srgbClr val="7F7F7F">
              <a:alpha val="80000"/>
            </a:srgbClr>
          </a:solidFill>
          <a:ln>
            <a:noFill/>
          </a:ln>
        </p:spPr>
      </p:sp>
      <p:sp>
        <p:nvSpPr>
          <p:cNvPr id="70" name="Google Shape;70;p54"/>
          <p:cNvSpPr txBox="1">
            <a:spLocks noGrp="1"/>
          </p:cNvSpPr>
          <p:nvPr>
            <p:ph type="body" idx="1"/>
          </p:nvPr>
        </p:nvSpPr>
        <p:spPr>
          <a:xfrm>
            <a:off x="1450329" y="3059600"/>
            <a:ext cx="5524404" cy="2090134"/>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800"/>
              <a:buNone/>
              <a:defRPr sz="18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1" name="Google Shape;71;p54"/>
          <p:cNvSpPr txBox="1">
            <a:spLocks noGrp="1"/>
          </p:cNvSpPr>
          <p:nvPr>
            <p:ph type="dt" idx="10"/>
          </p:nvPr>
        </p:nvSpPr>
        <p:spPr>
          <a:xfrm>
            <a:off x="1447382" y="5469856"/>
            <a:ext cx="5527351" cy="32012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4"/>
          <p:cNvSpPr txBox="1">
            <a:spLocks noGrp="1"/>
          </p:cNvSpPr>
          <p:nvPr>
            <p:ph type="ftr" idx="11"/>
          </p:nvPr>
        </p:nvSpPr>
        <p:spPr>
          <a:xfrm>
            <a:off x="1447382" y="318640"/>
            <a:ext cx="5541004" cy="32093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4"/>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4B4B4B"/>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45"/>
          <p:cNvSpPr txBox="1">
            <a:spLocks noGrp="1"/>
          </p:cNvSpPr>
          <p:nvPr>
            <p:ph type="title"/>
          </p:nvPr>
        </p:nvSpPr>
        <p:spPr>
          <a:xfrm>
            <a:off x="1451579" y="804519"/>
            <a:ext cx="9291215" cy="1049235"/>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1"/>
              </a:buClr>
              <a:buSzPts val="3200"/>
              <a:buFont typeface="Rockwell"/>
              <a:buNone/>
              <a:defRPr sz="3200" b="0" i="0" u="none" strike="noStrike" cap="none">
                <a:solidFill>
                  <a:schemeClr val="accent1"/>
                </a:solidFill>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5"/>
          <p:cNvSpPr txBox="1">
            <a:spLocks noGrp="1"/>
          </p:cNvSpPr>
          <p:nvPr>
            <p:ph type="body" idx="1"/>
          </p:nvPr>
        </p:nvSpPr>
        <p:spPr>
          <a:xfrm>
            <a:off x="1451579" y="2015732"/>
            <a:ext cx="9291215" cy="3450613"/>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lt1"/>
                </a:solidFill>
                <a:latin typeface="Rockwell"/>
                <a:ea typeface="Rockwell"/>
                <a:cs typeface="Rockwell"/>
                <a:sym typeface="Rockwell"/>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lt1"/>
                </a:solidFill>
                <a:latin typeface="Rockwell"/>
                <a:ea typeface="Rockwell"/>
                <a:cs typeface="Rockwell"/>
                <a:sym typeface="Rockwell"/>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lt1"/>
                </a:solidFill>
                <a:latin typeface="Rockwell"/>
                <a:ea typeface="Rockwell"/>
                <a:cs typeface="Rockwell"/>
                <a:sym typeface="Rockwell"/>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lt1"/>
                </a:solidFill>
                <a:latin typeface="Rockwell"/>
                <a:ea typeface="Rockwell"/>
                <a:cs typeface="Rockwell"/>
                <a:sym typeface="Rockwell"/>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lt1"/>
                </a:solidFill>
                <a:latin typeface="Rockwell"/>
                <a:ea typeface="Rockwell"/>
                <a:cs typeface="Rockwell"/>
                <a:sym typeface="Rockwell"/>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lt1"/>
                </a:solidFill>
                <a:latin typeface="Rockwell"/>
                <a:ea typeface="Rockwell"/>
                <a:cs typeface="Rockwell"/>
                <a:sym typeface="Rockwell"/>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lt1"/>
                </a:solidFill>
                <a:latin typeface="Rockwell"/>
                <a:ea typeface="Rockwell"/>
                <a:cs typeface="Rockwell"/>
                <a:sym typeface="Rockwell"/>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lt1"/>
                </a:solidFill>
                <a:latin typeface="Rockwell"/>
                <a:ea typeface="Rockwell"/>
                <a:cs typeface="Rockwell"/>
                <a:sym typeface="Rockwell"/>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lt1"/>
                </a:solidFill>
                <a:latin typeface="Rockwell"/>
                <a:ea typeface="Rockwell"/>
                <a:cs typeface="Rockwell"/>
                <a:sym typeface="Rockwell"/>
              </a:defRPr>
            </a:lvl9pPr>
          </a:lstStyle>
          <a:p>
            <a:endParaRPr/>
          </a:p>
        </p:txBody>
      </p:sp>
      <p:sp>
        <p:nvSpPr>
          <p:cNvPr id="8" name="Google Shape;8;p45"/>
          <p:cNvSpPr txBox="1">
            <a:spLocks noGrp="1"/>
          </p:cNvSpPr>
          <p:nvPr>
            <p:ph type="dt" idx="10"/>
          </p:nvPr>
        </p:nvSpPr>
        <p:spPr>
          <a:xfrm>
            <a:off x="7242079" y="330370"/>
            <a:ext cx="3500715" cy="309201"/>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9" name="Google Shape;9;p45"/>
          <p:cNvSpPr txBox="1">
            <a:spLocks noGrp="1"/>
          </p:cNvSpPr>
          <p:nvPr>
            <p:ph type="ftr" idx="11"/>
          </p:nvPr>
        </p:nvSpPr>
        <p:spPr>
          <a:xfrm>
            <a:off x="1451579" y="329307"/>
            <a:ext cx="5626774" cy="3092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0" name="Google Shape;10;p45"/>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Rockwell"/>
                <a:ea typeface="Rockwell"/>
                <a:cs typeface="Rockwell"/>
                <a:sym typeface="Rockwell"/>
              </a:defRPr>
            </a:lvl1pPr>
            <a:lvl2pPr marL="0" marR="0" lvl="1" indent="0" algn="r" rtl="0">
              <a:spcBef>
                <a:spcPts val="0"/>
              </a:spcBef>
              <a:buNone/>
              <a:defRPr sz="2800" b="0" i="0" u="none" strike="noStrike" cap="none">
                <a:solidFill>
                  <a:schemeClr val="accent1"/>
                </a:solidFill>
                <a:latin typeface="Rockwell"/>
                <a:ea typeface="Rockwell"/>
                <a:cs typeface="Rockwell"/>
                <a:sym typeface="Rockwell"/>
              </a:defRPr>
            </a:lvl2pPr>
            <a:lvl3pPr marL="0" marR="0" lvl="2" indent="0" algn="r" rtl="0">
              <a:spcBef>
                <a:spcPts val="0"/>
              </a:spcBef>
              <a:buNone/>
              <a:defRPr sz="2800" b="0" i="0" u="none" strike="noStrike" cap="none">
                <a:solidFill>
                  <a:schemeClr val="accent1"/>
                </a:solidFill>
                <a:latin typeface="Rockwell"/>
                <a:ea typeface="Rockwell"/>
                <a:cs typeface="Rockwell"/>
                <a:sym typeface="Rockwell"/>
              </a:defRPr>
            </a:lvl3pPr>
            <a:lvl4pPr marL="0" marR="0" lvl="3" indent="0" algn="r" rtl="0">
              <a:spcBef>
                <a:spcPts val="0"/>
              </a:spcBef>
              <a:buNone/>
              <a:defRPr sz="2800" b="0" i="0" u="none" strike="noStrike" cap="none">
                <a:solidFill>
                  <a:schemeClr val="accent1"/>
                </a:solidFill>
                <a:latin typeface="Rockwell"/>
                <a:ea typeface="Rockwell"/>
                <a:cs typeface="Rockwell"/>
                <a:sym typeface="Rockwell"/>
              </a:defRPr>
            </a:lvl4pPr>
            <a:lvl5pPr marL="0" marR="0" lvl="4" indent="0" algn="r" rtl="0">
              <a:spcBef>
                <a:spcPts val="0"/>
              </a:spcBef>
              <a:buNone/>
              <a:defRPr sz="2800" b="0" i="0" u="none" strike="noStrike" cap="none">
                <a:solidFill>
                  <a:schemeClr val="accent1"/>
                </a:solidFill>
                <a:latin typeface="Rockwell"/>
                <a:ea typeface="Rockwell"/>
                <a:cs typeface="Rockwell"/>
                <a:sym typeface="Rockwell"/>
              </a:defRPr>
            </a:lvl5pPr>
            <a:lvl6pPr marL="0" marR="0" lvl="5" indent="0" algn="r" rtl="0">
              <a:spcBef>
                <a:spcPts val="0"/>
              </a:spcBef>
              <a:buNone/>
              <a:defRPr sz="2800" b="0" i="0" u="none" strike="noStrike" cap="none">
                <a:solidFill>
                  <a:schemeClr val="accent1"/>
                </a:solidFill>
                <a:latin typeface="Rockwell"/>
                <a:ea typeface="Rockwell"/>
                <a:cs typeface="Rockwell"/>
                <a:sym typeface="Rockwell"/>
              </a:defRPr>
            </a:lvl6pPr>
            <a:lvl7pPr marL="0" marR="0" lvl="6" indent="0" algn="r" rtl="0">
              <a:spcBef>
                <a:spcPts val="0"/>
              </a:spcBef>
              <a:buNone/>
              <a:defRPr sz="2800" b="0" i="0" u="none" strike="noStrike" cap="none">
                <a:solidFill>
                  <a:schemeClr val="accent1"/>
                </a:solidFill>
                <a:latin typeface="Rockwell"/>
                <a:ea typeface="Rockwell"/>
                <a:cs typeface="Rockwell"/>
                <a:sym typeface="Rockwell"/>
              </a:defRPr>
            </a:lvl7pPr>
            <a:lvl8pPr marL="0" marR="0" lvl="7" indent="0" algn="r" rtl="0">
              <a:spcBef>
                <a:spcPts val="0"/>
              </a:spcBef>
              <a:buNone/>
              <a:defRPr sz="2800" b="0" i="0" u="none" strike="noStrike" cap="none">
                <a:solidFill>
                  <a:schemeClr val="accent1"/>
                </a:solidFill>
                <a:latin typeface="Rockwell"/>
                <a:ea typeface="Rockwell"/>
                <a:cs typeface="Rockwell"/>
                <a:sym typeface="Rockwell"/>
              </a:defRPr>
            </a:lvl8pPr>
            <a:lvl9pPr marL="0" marR="0" lvl="8" indent="0" algn="r" rtl="0">
              <a:spcBef>
                <a:spcPts val="0"/>
              </a:spcBef>
              <a:buNone/>
              <a:defRPr sz="2800" b="0" i="0" u="none" strike="noStrike" cap="none">
                <a:solidFill>
                  <a:schemeClr val="accen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45"/>
          <p:cNvSpPr/>
          <p:nvPr/>
        </p:nvSpPr>
        <p:spPr>
          <a:xfrm>
            <a:off x="0" y="3622291"/>
            <a:ext cx="12192000" cy="2505984"/>
          </a:xfrm>
          <a:prstGeom prst="rect">
            <a:avLst/>
          </a:prstGeom>
          <a:gradFill>
            <a:gsLst>
              <a:gs pos="0">
                <a:srgbClr val="454545">
                  <a:alpha val="0"/>
                </a:srgbClr>
              </a:gs>
              <a:gs pos="100000">
                <a:srgbClr val="454545">
                  <a:alpha val="8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45"/>
          <p:cNvPicPr preferRelativeResize="0"/>
          <p:nvPr/>
        </p:nvPicPr>
        <p:blipFill rotWithShape="1">
          <a:blip r:embed="rId13">
            <a:alphaModFix/>
          </a:blip>
          <a:srcRect t="1538" b="-1538"/>
          <a:stretch/>
        </p:blipFill>
        <p:spPr>
          <a:xfrm>
            <a:off x="0" y="6129338"/>
            <a:ext cx="12192000" cy="742950"/>
          </a:xfrm>
          <a:prstGeom prst="rect">
            <a:avLst/>
          </a:prstGeom>
          <a:noFill/>
          <a:ln>
            <a:noFill/>
          </a:ln>
        </p:spPr>
      </p:pic>
      <p:cxnSp>
        <p:nvCxnSpPr>
          <p:cNvPr id="13" name="Google Shape;13;p45"/>
          <p:cNvCxnSpPr/>
          <p:nvPr/>
        </p:nvCxnSpPr>
        <p:spPr>
          <a:xfrm>
            <a:off x="0" y="6138142"/>
            <a:ext cx="12192000" cy="0"/>
          </a:xfrm>
          <a:prstGeom prst="straightConnector1">
            <a:avLst/>
          </a:prstGeom>
          <a:noFill/>
          <a:ln w="12700" cap="flat" cmpd="sng">
            <a:solidFill>
              <a:srgbClr val="000001">
                <a:alpha val="20000"/>
              </a:srgbClr>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ctrTitle"/>
          </p:nvPr>
        </p:nvSpPr>
        <p:spPr>
          <a:xfrm>
            <a:off x="648586" y="244549"/>
            <a:ext cx="10781414" cy="3383952"/>
          </a:xfrm>
          <a:prstGeom prst="rect">
            <a:avLst/>
          </a:prstGeom>
          <a:noFill/>
          <a:ln>
            <a:noFill/>
          </a:ln>
        </p:spPr>
        <p:txBody>
          <a:bodyPr spcFirstLastPara="1" wrap="square" lIns="91425" tIns="45700" rIns="91425" bIns="0" anchor="b" anchorCtr="0">
            <a:normAutofit fontScale="90000"/>
          </a:bodyPr>
          <a:lstStyle/>
          <a:p>
            <a:pPr marL="0" lvl="0" indent="0" algn="ctr" rtl="0">
              <a:lnSpc>
                <a:spcPct val="90000"/>
              </a:lnSpc>
              <a:spcBef>
                <a:spcPts val="0"/>
              </a:spcBef>
              <a:spcAft>
                <a:spcPts val="0"/>
              </a:spcAft>
              <a:buClr>
                <a:schemeClr val="accent1"/>
              </a:buClr>
              <a:buSzPct val="100000"/>
              <a:buFont typeface="Rockwell"/>
              <a:buNone/>
            </a:pPr>
            <a:r>
              <a:rPr lang="en-US" b="1"/>
              <a:t>MINI PROJECT: PERFORMING EDA ON A DATASET</a:t>
            </a:r>
            <a:br>
              <a:rPr lang="en-US" b="1"/>
            </a:br>
            <a:endParaRPr b="1"/>
          </a:p>
        </p:txBody>
      </p:sp>
      <p:sp>
        <p:nvSpPr>
          <p:cNvPr id="91" name="Google Shape;91;p1"/>
          <p:cNvSpPr txBox="1">
            <a:spLocks noGrp="1"/>
          </p:cNvSpPr>
          <p:nvPr>
            <p:ph type="subTitle" idx="1"/>
          </p:nvPr>
        </p:nvSpPr>
        <p:spPr>
          <a:xfrm>
            <a:off x="446566" y="4057503"/>
            <a:ext cx="10983433" cy="1939260"/>
          </a:xfrm>
          <a:prstGeom prst="rect">
            <a:avLst/>
          </a:prstGeom>
          <a:noFill/>
          <a:ln>
            <a:noFill/>
          </a:ln>
        </p:spPr>
        <p:txBody>
          <a:bodyPr spcFirstLastPara="1" wrap="square" lIns="91425" tIns="91425" rIns="91425" bIns="91425" anchor="t" anchorCtr="0">
            <a:normAutofit/>
          </a:bodyPr>
          <a:lstStyle/>
          <a:p>
            <a:pPr marL="0" lvl="0" indent="0" algn="ctr" rtl="0">
              <a:lnSpc>
                <a:spcPct val="120000"/>
              </a:lnSpc>
              <a:spcBef>
                <a:spcPts val="0"/>
              </a:spcBef>
              <a:spcAft>
                <a:spcPts val="0"/>
              </a:spcAft>
              <a:buSzPts val="1800"/>
              <a:buNone/>
            </a:pPr>
            <a:r>
              <a:rPr lang="en-US" b="1"/>
              <a:t>SUBMITTED BY  :                                                                  SUBMITTED TO:</a:t>
            </a:r>
            <a:endParaRPr/>
          </a:p>
          <a:p>
            <a:pPr marL="0" lvl="0" indent="0" algn="ctr" rtl="0">
              <a:lnSpc>
                <a:spcPct val="120000"/>
              </a:lnSpc>
              <a:spcBef>
                <a:spcPts val="1000"/>
              </a:spcBef>
              <a:spcAft>
                <a:spcPts val="0"/>
              </a:spcAft>
              <a:buSzPts val="1800"/>
              <a:buNone/>
            </a:pPr>
            <a:r>
              <a:rPr lang="en-US" b="1"/>
              <a:t>DWARAPU KOMAL HARSHA                                                   CYPHER SCHOOL</a:t>
            </a:r>
            <a:endParaRPr/>
          </a:p>
          <a:p>
            <a:pPr marL="0" lvl="0" indent="0" algn="ctr" rtl="0">
              <a:lnSpc>
                <a:spcPct val="120000"/>
              </a:lnSpc>
              <a:spcBef>
                <a:spcPts val="1000"/>
              </a:spcBef>
              <a:spcAft>
                <a:spcPts val="0"/>
              </a:spcAft>
              <a:buSzPts val="1800"/>
              <a:buNone/>
            </a:pPr>
            <a:endParaRPr b="1"/>
          </a:p>
          <a:p>
            <a:pPr marL="0" lvl="0" indent="0" algn="ctr" rtl="0">
              <a:lnSpc>
                <a:spcPct val="120000"/>
              </a:lnSpc>
              <a:spcBef>
                <a:spcPts val="1000"/>
              </a:spcBef>
              <a:spcAft>
                <a:spcPts val="0"/>
              </a:spcAft>
              <a:buSzPts val="18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0"/>
          <p:cNvSpPr txBox="1">
            <a:spLocks noGrp="1"/>
          </p:cNvSpPr>
          <p:nvPr>
            <p:ph type="body" idx="1"/>
          </p:nvPr>
        </p:nvSpPr>
        <p:spPr>
          <a:xfrm>
            <a:off x="576470" y="265815"/>
            <a:ext cx="10820400" cy="5869171"/>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20000"/>
              </a:lnSpc>
              <a:spcBef>
                <a:spcPts val="0"/>
              </a:spcBef>
              <a:spcAft>
                <a:spcPts val="0"/>
              </a:spcAft>
              <a:buSzPts val="2000"/>
              <a:buChar char="•"/>
            </a:pPr>
            <a:r>
              <a:rPr lang="en-US"/>
              <a:t>Here's a general outline of the steps involved in calculating statistical properties:</a:t>
            </a:r>
            <a:endParaRPr/>
          </a:p>
          <a:p>
            <a:pPr marL="228600" lvl="0" indent="-228600" algn="l" rtl="0">
              <a:lnSpc>
                <a:spcPct val="120000"/>
              </a:lnSpc>
              <a:spcBef>
                <a:spcPts val="1000"/>
              </a:spcBef>
              <a:spcAft>
                <a:spcPts val="0"/>
              </a:spcAft>
              <a:buSzPts val="2000"/>
              <a:buChar char="•"/>
            </a:pPr>
            <a:r>
              <a:rPr lang="en-US"/>
              <a:t>Identify the columns that have numerical values and contain at least five unique values. These columns are suitable for statistical analysis.</a:t>
            </a:r>
            <a:endParaRPr/>
          </a:p>
          <a:p>
            <a:pPr marL="228600" lvl="0" indent="-228600" algn="l" rtl="0">
              <a:lnSpc>
                <a:spcPct val="120000"/>
              </a:lnSpc>
              <a:spcBef>
                <a:spcPts val="1000"/>
              </a:spcBef>
              <a:spcAft>
                <a:spcPts val="0"/>
              </a:spcAft>
              <a:buSzPts val="2000"/>
              <a:buChar char="•"/>
            </a:pPr>
            <a:r>
              <a:rPr lang="en-US"/>
              <a:t>Extract the data from these columns and store them in separate variables or arrays.</a:t>
            </a:r>
            <a:endParaRPr/>
          </a:p>
          <a:p>
            <a:pPr marL="228600" lvl="0" indent="-228600" algn="l" rtl="0">
              <a:lnSpc>
                <a:spcPct val="120000"/>
              </a:lnSpc>
              <a:spcBef>
                <a:spcPts val="1000"/>
              </a:spcBef>
              <a:spcAft>
                <a:spcPts val="0"/>
              </a:spcAft>
              <a:buSzPts val="2000"/>
              <a:buChar char="•"/>
            </a:pPr>
            <a:r>
              <a:rPr lang="en-US"/>
              <a:t>Compute the following statistical properties:</a:t>
            </a:r>
            <a:endParaRPr/>
          </a:p>
          <a:p>
            <a:pPr marL="685800" lvl="1" indent="-228600" algn="l" rtl="0">
              <a:lnSpc>
                <a:spcPct val="120000"/>
              </a:lnSpc>
              <a:spcBef>
                <a:spcPts val="500"/>
              </a:spcBef>
              <a:spcAft>
                <a:spcPts val="0"/>
              </a:spcAft>
              <a:buSzPts val="1800"/>
              <a:buChar char="•"/>
            </a:pPr>
            <a:r>
              <a:rPr lang="en-US"/>
              <a:t>Mean: Calculate the average value of the data, which represents the central tendency.</a:t>
            </a:r>
            <a:endParaRPr/>
          </a:p>
          <a:p>
            <a:pPr marL="685800" lvl="1" indent="-228600" algn="l" rtl="0">
              <a:lnSpc>
                <a:spcPct val="120000"/>
              </a:lnSpc>
              <a:spcBef>
                <a:spcPts val="500"/>
              </a:spcBef>
              <a:spcAft>
                <a:spcPts val="0"/>
              </a:spcAft>
              <a:buSzPts val="1800"/>
              <a:buChar char="•"/>
            </a:pPr>
            <a:r>
              <a:rPr lang="en-US"/>
              <a:t>Median: Find the middle value of the data, which separates the higher half from the lower half.</a:t>
            </a:r>
            <a:endParaRPr/>
          </a:p>
          <a:p>
            <a:pPr marL="685800" lvl="1" indent="-228600" algn="l" rtl="0">
              <a:lnSpc>
                <a:spcPct val="120000"/>
              </a:lnSpc>
              <a:spcBef>
                <a:spcPts val="500"/>
              </a:spcBef>
              <a:spcAft>
                <a:spcPts val="0"/>
              </a:spcAft>
              <a:buSzPts val="1800"/>
              <a:buChar char="•"/>
            </a:pPr>
            <a:r>
              <a:rPr lang="en-US"/>
              <a:t>Mode: Identify the most frequently occurring value(s) in the data.</a:t>
            </a:r>
            <a:endParaRPr/>
          </a:p>
          <a:p>
            <a:pPr marL="685800" lvl="1" indent="-228600" algn="l" rtl="0">
              <a:lnSpc>
                <a:spcPct val="120000"/>
              </a:lnSpc>
              <a:spcBef>
                <a:spcPts val="500"/>
              </a:spcBef>
              <a:spcAft>
                <a:spcPts val="0"/>
              </a:spcAft>
              <a:buSzPts val="1800"/>
              <a:buChar char="•"/>
            </a:pPr>
            <a:r>
              <a:rPr lang="en-US"/>
              <a:t>Standard Deviation: Measure the dispersion or variability of the data around the mean.</a:t>
            </a:r>
            <a:endParaRPr/>
          </a:p>
          <a:p>
            <a:pPr marL="685800" lvl="1" indent="-228600" algn="l" rtl="0">
              <a:lnSpc>
                <a:spcPct val="120000"/>
              </a:lnSpc>
              <a:spcBef>
                <a:spcPts val="500"/>
              </a:spcBef>
              <a:spcAft>
                <a:spcPts val="0"/>
              </a:spcAft>
              <a:buSzPts val="1800"/>
              <a:buChar char="•"/>
            </a:pPr>
            <a:r>
              <a:rPr lang="en-US"/>
              <a:t>Minimum: Determine the smallest value in the data.</a:t>
            </a:r>
            <a:endParaRPr/>
          </a:p>
          <a:p>
            <a:pPr marL="685800" lvl="1" indent="-228600" algn="l" rtl="0">
              <a:lnSpc>
                <a:spcPct val="120000"/>
              </a:lnSpc>
              <a:spcBef>
                <a:spcPts val="500"/>
              </a:spcBef>
              <a:spcAft>
                <a:spcPts val="0"/>
              </a:spcAft>
              <a:buSzPts val="1800"/>
              <a:buChar char="•"/>
            </a:pPr>
            <a:r>
              <a:rPr lang="en-US"/>
              <a:t>Maximum: Identify the largest value in the data.</a:t>
            </a:r>
            <a:endParaRPr/>
          </a:p>
          <a:p>
            <a:pPr marL="685800" lvl="1" indent="-228600" algn="l" rtl="0">
              <a:lnSpc>
                <a:spcPct val="120000"/>
              </a:lnSpc>
              <a:spcBef>
                <a:spcPts val="500"/>
              </a:spcBef>
              <a:spcAft>
                <a:spcPts val="0"/>
              </a:spcAft>
              <a:buSzPts val="1800"/>
              <a:buChar char="•"/>
            </a:pPr>
            <a:r>
              <a:rPr lang="en-US"/>
              <a:t>Quartiles: Divide the data into four equal parts, providing insights into the distribution.</a:t>
            </a:r>
            <a:endParaRPr/>
          </a:p>
          <a:p>
            <a:pPr marL="228600" lvl="0" indent="-228600" algn="l" rtl="0">
              <a:lnSpc>
                <a:spcPct val="120000"/>
              </a:lnSpc>
              <a:spcBef>
                <a:spcPts val="1000"/>
              </a:spcBef>
              <a:spcAft>
                <a:spcPts val="0"/>
              </a:spcAft>
              <a:buSzPts val="2000"/>
              <a:buChar char="•"/>
            </a:pPr>
            <a:r>
              <a:rPr lang="en-US"/>
              <a:t>Present the calculated statistical properties for each relevant column, either in tabular form or through descriptive explanations</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11"/>
          <p:cNvPicPr preferRelativeResize="0"/>
          <p:nvPr/>
        </p:nvPicPr>
        <p:blipFill rotWithShape="1">
          <a:blip r:embed="rId3">
            <a:alphaModFix/>
          </a:blip>
          <a:srcRect/>
          <a:stretch/>
        </p:blipFill>
        <p:spPr>
          <a:xfrm>
            <a:off x="809545" y="701781"/>
            <a:ext cx="10203043" cy="48618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12"/>
          <p:cNvPicPr preferRelativeResize="0"/>
          <p:nvPr/>
        </p:nvPicPr>
        <p:blipFill rotWithShape="1">
          <a:blip r:embed="rId3">
            <a:alphaModFix/>
          </a:blip>
          <a:srcRect l="3294" r="3490"/>
          <a:stretch/>
        </p:blipFill>
        <p:spPr>
          <a:xfrm>
            <a:off x="637953" y="524773"/>
            <a:ext cx="10504968" cy="501279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13"/>
          <p:cNvPicPr preferRelativeResize="0"/>
          <p:nvPr/>
        </p:nvPicPr>
        <p:blipFill rotWithShape="1">
          <a:blip r:embed="rId3">
            <a:alphaModFix/>
          </a:blip>
          <a:srcRect l="2996" r="5286"/>
          <a:stretch/>
        </p:blipFill>
        <p:spPr>
          <a:xfrm>
            <a:off x="1148315" y="663649"/>
            <a:ext cx="9654363" cy="476631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393699" y="340242"/>
            <a:ext cx="11046933" cy="192449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Rockwell"/>
              <a:buNone/>
            </a:pPr>
            <a:r>
              <a:rPr lang="en-US" sz="2800" b="1"/>
              <a:t>CREATE A BAR PLOT FOR SOME SELECTED CATEGORICAL COLUMNS</a:t>
            </a:r>
            <a:endParaRPr/>
          </a:p>
        </p:txBody>
      </p:sp>
      <p:sp>
        <p:nvSpPr>
          <p:cNvPr id="161" name="Google Shape;161;p14"/>
          <p:cNvSpPr txBox="1">
            <a:spLocks noGrp="1"/>
          </p:cNvSpPr>
          <p:nvPr>
            <p:ph type="body" idx="1"/>
          </p:nvPr>
        </p:nvSpPr>
        <p:spPr>
          <a:xfrm>
            <a:off x="393700" y="2030819"/>
            <a:ext cx="10820400" cy="3168502"/>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t>A bar plot is a great way to visualize categorical data. It is a simple and easy-to-understand chart that can be used to show the distribution of data across different categories.</a:t>
            </a:r>
            <a:endParaRPr/>
          </a:p>
          <a:p>
            <a:pPr marL="228600" lvl="0" indent="-228600" algn="l" rtl="0">
              <a:lnSpc>
                <a:spcPct val="120000"/>
              </a:lnSpc>
              <a:spcBef>
                <a:spcPts val="1000"/>
              </a:spcBef>
              <a:spcAft>
                <a:spcPts val="0"/>
              </a:spcAft>
              <a:buSzPts val="2000"/>
              <a:buChar char="•"/>
            </a:pPr>
            <a:r>
              <a:rPr lang="en-US"/>
              <a:t>To create a bar plot, you first need to select the categorical columns that you want to plot. Once you have selected the columns, you can use a plotting library like Matplotlib or Seaborn to create the plot.</a:t>
            </a:r>
            <a:endParaRPr/>
          </a:p>
          <a:p>
            <a:pPr marL="228600" lvl="0" indent="-101600" algn="l" rtl="0">
              <a:lnSpc>
                <a:spcPct val="120000"/>
              </a:lnSpc>
              <a:spcBef>
                <a:spcPts val="1000"/>
              </a:spcBef>
              <a:spcAft>
                <a:spcPts val="0"/>
              </a:spcAft>
              <a:buSzPts val="20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15"/>
          <p:cNvPicPr preferRelativeResize="0"/>
          <p:nvPr/>
        </p:nvPicPr>
        <p:blipFill rotWithShape="1">
          <a:blip r:embed="rId3">
            <a:alphaModFix/>
          </a:blip>
          <a:srcRect/>
          <a:stretch/>
        </p:blipFill>
        <p:spPr>
          <a:xfrm>
            <a:off x="762373" y="916317"/>
            <a:ext cx="10820400" cy="383418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16"/>
          <p:cNvPicPr preferRelativeResize="0"/>
          <p:nvPr/>
        </p:nvPicPr>
        <p:blipFill rotWithShape="1">
          <a:blip r:embed="rId3">
            <a:alphaModFix/>
          </a:blip>
          <a:srcRect/>
          <a:stretch/>
        </p:blipFill>
        <p:spPr>
          <a:xfrm>
            <a:off x="710609" y="758397"/>
            <a:ext cx="10770782" cy="43877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17"/>
          <p:cNvPicPr preferRelativeResize="0"/>
          <p:nvPr/>
        </p:nvPicPr>
        <p:blipFill rotWithShape="1">
          <a:blip r:embed="rId3">
            <a:alphaModFix/>
          </a:blip>
          <a:srcRect t="29362"/>
          <a:stretch/>
        </p:blipFill>
        <p:spPr>
          <a:xfrm>
            <a:off x="691116" y="1010094"/>
            <a:ext cx="10972801" cy="42335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18"/>
          <p:cNvPicPr preferRelativeResize="0"/>
          <p:nvPr/>
        </p:nvPicPr>
        <p:blipFill rotWithShape="1">
          <a:blip r:embed="rId3">
            <a:alphaModFix/>
          </a:blip>
          <a:srcRect l="3750" t="15773" r="6861" b="12818"/>
          <a:stretch/>
        </p:blipFill>
        <p:spPr>
          <a:xfrm>
            <a:off x="646814" y="818707"/>
            <a:ext cx="10898372" cy="46251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19"/>
          <p:cNvPicPr preferRelativeResize="0"/>
          <p:nvPr/>
        </p:nvPicPr>
        <p:blipFill rotWithShape="1">
          <a:blip r:embed="rId3">
            <a:alphaModFix/>
          </a:blip>
          <a:srcRect l="1660" r="4200"/>
          <a:stretch/>
        </p:blipFill>
        <p:spPr>
          <a:xfrm>
            <a:off x="956930" y="592677"/>
            <a:ext cx="10249786" cy="48433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223284" y="265814"/>
            <a:ext cx="11086618" cy="176500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Arial"/>
              <a:buNone/>
            </a:pPr>
            <a:r>
              <a:rPr lang="en-US" sz="2800" b="1">
                <a:latin typeface="Arial"/>
                <a:ea typeface="Arial"/>
                <a:cs typeface="Arial"/>
                <a:sym typeface="Arial"/>
              </a:rPr>
              <a:t>1.</a:t>
            </a:r>
            <a:r>
              <a:rPr lang="en-US" sz="2800" b="1"/>
              <a:t> </a:t>
            </a:r>
            <a:r>
              <a:rPr lang="en-US" sz="2800" b="1">
                <a:latin typeface="Arial"/>
                <a:ea typeface="Arial"/>
                <a:cs typeface="Arial"/>
                <a:sym typeface="Arial"/>
              </a:rPr>
              <a:t>WHAT THE DATASET IS ABOUT? WHAT TYPE OF INFORMATION CAN YOU GATHER BY SIMPLY READING THE COLUMN NAMES AND THE VALUES CONTAINED IN THE COLUMNS? </a:t>
            </a:r>
            <a:endParaRPr/>
          </a:p>
        </p:txBody>
      </p:sp>
      <p:sp>
        <p:nvSpPr>
          <p:cNvPr id="97" name="Google Shape;97;p2"/>
          <p:cNvSpPr txBox="1">
            <a:spLocks noGrp="1"/>
          </p:cNvSpPr>
          <p:nvPr>
            <p:ph type="body" idx="1"/>
          </p:nvPr>
        </p:nvSpPr>
        <p:spPr>
          <a:xfrm>
            <a:off x="223284" y="2030820"/>
            <a:ext cx="11748976" cy="5582554"/>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000"/>
              <a:buNone/>
            </a:pPr>
            <a:r>
              <a:rPr lang="en-US"/>
              <a:t>Based on the attributes you provided and  the attribute names can provide some hints about the potential domain or theme of the dataset. Here are some observations based on the attribute names:</a:t>
            </a:r>
            <a:endParaRPr/>
          </a:p>
          <a:p>
            <a:pPr marL="0" lvl="0" indent="0" algn="l" rtl="0">
              <a:lnSpc>
                <a:spcPct val="120000"/>
              </a:lnSpc>
              <a:spcBef>
                <a:spcPts val="1000"/>
              </a:spcBef>
              <a:spcAft>
                <a:spcPts val="0"/>
              </a:spcAft>
              <a:buSzPts val="2000"/>
              <a:buNone/>
            </a:pPr>
            <a:r>
              <a:rPr lang="en-US"/>
              <a:t>1.Year_Birth: This attribute appears to represent the birth year of individuals.</a:t>
            </a:r>
            <a:endParaRPr/>
          </a:p>
          <a:p>
            <a:pPr marL="0" lvl="0" indent="0" algn="l" rtl="0">
              <a:lnSpc>
                <a:spcPct val="120000"/>
              </a:lnSpc>
              <a:spcBef>
                <a:spcPts val="1000"/>
              </a:spcBef>
              <a:spcAft>
                <a:spcPts val="0"/>
              </a:spcAft>
              <a:buSzPts val="2000"/>
              <a:buNone/>
            </a:pPr>
            <a:r>
              <a:rPr lang="en-US"/>
              <a:t>2. Income: This attribute likely represents the income level or financial information of individuals.</a:t>
            </a:r>
            <a:endParaRPr/>
          </a:p>
          <a:p>
            <a:pPr marL="0" lvl="0" indent="0" algn="l" rtl="0">
              <a:lnSpc>
                <a:spcPct val="120000"/>
              </a:lnSpc>
              <a:spcBef>
                <a:spcPts val="1000"/>
              </a:spcBef>
              <a:spcAft>
                <a:spcPts val="0"/>
              </a:spcAft>
              <a:buSzPts val="2000"/>
              <a:buNone/>
            </a:pPr>
            <a:r>
              <a:rPr lang="en-US"/>
              <a:t>3. Education: This attribute suggests the educational background or level of individuals.</a:t>
            </a:r>
            <a:endParaRPr/>
          </a:p>
          <a:p>
            <a:pPr marL="0" lvl="0" indent="0" algn="l" rtl="0">
              <a:lnSpc>
                <a:spcPct val="120000"/>
              </a:lnSpc>
              <a:spcBef>
                <a:spcPts val="1000"/>
              </a:spcBef>
              <a:spcAft>
                <a:spcPts val="0"/>
              </a:spcAft>
              <a:buSzPts val="2000"/>
              <a:buNone/>
            </a:pPr>
            <a:r>
              <a:rPr lang="en-US"/>
              <a:t>4. Marital status: This attribute indicates the marital status of individuals.</a:t>
            </a:r>
            <a:endParaRPr/>
          </a:p>
          <a:p>
            <a:pPr marL="0" lvl="0" indent="0" algn="l" rtl="0">
              <a:lnSpc>
                <a:spcPct val="120000"/>
              </a:lnSpc>
              <a:spcBef>
                <a:spcPts val="1000"/>
              </a:spcBef>
              <a:spcAft>
                <a:spcPts val="0"/>
              </a:spcAft>
              <a:buSzPts val="2000"/>
              <a:buNone/>
            </a:pPr>
            <a:r>
              <a:rPr lang="en-US"/>
              <a:t>5. Kidhome: This attribute may represent the number of children at home for individuals</a:t>
            </a:r>
            <a:br>
              <a:rPr lang="en-US"/>
            </a:br>
            <a:endParaRPr/>
          </a:p>
          <a:p>
            <a:pPr marL="0" lvl="0" indent="0" algn="l" rtl="0">
              <a:lnSpc>
                <a:spcPct val="120000"/>
              </a:lnSpc>
              <a:spcBef>
                <a:spcPts val="1000"/>
              </a:spcBef>
              <a:spcAft>
                <a:spcPts val="0"/>
              </a:spcAft>
              <a:buSzPts val="2000"/>
              <a:buNone/>
            </a:pPr>
            <a:br>
              <a:rPr lang="en-US"/>
            </a:b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20"/>
          <p:cNvPicPr preferRelativeResize="0"/>
          <p:nvPr/>
        </p:nvPicPr>
        <p:blipFill rotWithShape="1">
          <a:blip r:embed="rId3">
            <a:alphaModFix/>
          </a:blip>
          <a:srcRect/>
          <a:stretch/>
        </p:blipFill>
        <p:spPr>
          <a:xfrm>
            <a:off x="839971" y="185217"/>
            <a:ext cx="10164727" cy="540304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1"/>
          <p:cNvPicPr preferRelativeResize="0"/>
          <p:nvPr/>
        </p:nvPicPr>
        <p:blipFill rotWithShape="1">
          <a:blip r:embed="rId3">
            <a:alphaModFix/>
          </a:blip>
          <a:srcRect/>
          <a:stretch/>
        </p:blipFill>
        <p:spPr>
          <a:xfrm>
            <a:off x="737190" y="392218"/>
            <a:ext cx="10717620" cy="490279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2"/>
          <p:cNvSpPr txBox="1">
            <a:spLocks noGrp="1"/>
          </p:cNvSpPr>
          <p:nvPr>
            <p:ph type="title"/>
          </p:nvPr>
        </p:nvSpPr>
        <p:spPr>
          <a:xfrm>
            <a:off x="420756" y="414670"/>
            <a:ext cx="11041200" cy="1531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Rockwell"/>
              <a:buNone/>
            </a:pPr>
            <a:r>
              <a:rPr lang="en-US" sz="2800" b="1"/>
              <a:t>CREATE A HISTOGRAM PLOT FOR SOME SELECTED NUMERICAL COLUMNS.</a:t>
            </a:r>
            <a:br>
              <a:rPr lang="en-US" sz="2800" b="1"/>
            </a:br>
            <a:endParaRPr sz="2800" b="1"/>
          </a:p>
        </p:txBody>
      </p:sp>
      <p:sp>
        <p:nvSpPr>
          <p:cNvPr id="202" name="Google Shape;202;p22"/>
          <p:cNvSpPr txBox="1">
            <a:spLocks noGrp="1"/>
          </p:cNvSpPr>
          <p:nvPr>
            <p:ph type="body" idx="1"/>
          </p:nvPr>
        </p:nvSpPr>
        <p:spPr>
          <a:xfrm>
            <a:off x="531126" y="1634443"/>
            <a:ext cx="10820400" cy="4404850"/>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20000"/>
              </a:lnSpc>
              <a:spcBef>
                <a:spcPts val="0"/>
              </a:spcBef>
              <a:spcAft>
                <a:spcPts val="0"/>
              </a:spcAft>
              <a:buSzPts val="2000"/>
              <a:buChar char="•"/>
            </a:pPr>
            <a:r>
              <a:rPr lang="en-US"/>
              <a:t>A histogram is a graphical representation of the distribution of data. It is a bar graph where the height of each bar represents the frequency of a particular value. Histograms are a useful way to visualize the distribution of data and to identify any patterns or outliers.</a:t>
            </a:r>
            <a:endParaRPr/>
          </a:p>
          <a:p>
            <a:pPr marL="228600" lvl="0" indent="-228600" algn="l" rtl="0">
              <a:lnSpc>
                <a:spcPct val="120000"/>
              </a:lnSpc>
              <a:spcBef>
                <a:spcPts val="1000"/>
              </a:spcBef>
              <a:spcAft>
                <a:spcPts val="0"/>
              </a:spcAft>
              <a:buSzPts val="2000"/>
              <a:buChar char="•"/>
            </a:pPr>
            <a:r>
              <a:rPr lang="en-US"/>
              <a:t>To create a histogram plot for some selected numerical columns, you can use the following steps:</a:t>
            </a:r>
            <a:endParaRPr/>
          </a:p>
          <a:p>
            <a:pPr marL="228600" lvl="0" indent="-228600" algn="l" rtl="0">
              <a:lnSpc>
                <a:spcPct val="120000"/>
              </a:lnSpc>
              <a:spcBef>
                <a:spcPts val="1000"/>
              </a:spcBef>
              <a:spcAft>
                <a:spcPts val="0"/>
              </a:spcAft>
              <a:buSzPts val="2000"/>
              <a:buChar char="•"/>
            </a:pPr>
            <a:r>
              <a:rPr lang="en-US"/>
              <a:t>Import the necessary libraries, such as NumPy, Matplotlib, and Pandas.</a:t>
            </a:r>
            <a:endParaRPr/>
          </a:p>
          <a:p>
            <a:pPr marL="228600" lvl="0" indent="-228600" algn="l" rtl="0">
              <a:lnSpc>
                <a:spcPct val="120000"/>
              </a:lnSpc>
              <a:spcBef>
                <a:spcPts val="1000"/>
              </a:spcBef>
              <a:spcAft>
                <a:spcPts val="0"/>
              </a:spcAft>
              <a:buSzPts val="2000"/>
              <a:buChar char="•"/>
            </a:pPr>
            <a:r>
              <a:rPr lang="en-US"/>
              <a:t>Load the dataset into a Pandas DataFrame.</a:t>
            </a:r>
            <a:endParaRPr/>
          </a:p>
          <a:p>
            <a:pPr marL="228600" lvl="0" indent="-228600" algn="l" rtl="0">
              <a:lnSpc>
                <a:spcPct val="120000"/>
              </a:lnSpc>
              <a:spcBef>
                <a:spcPts val="1000"/>
              </a:spcBef>
              <a:spcAft>
                <a:spcPts val="0"/>
              </a:spcAft>
              <a:buSzPts val="2000"/>
              <a:buChar char="•"/>
            </a:pPr>
            <a:r>
              <a:rPr lang="en-US"/>
              <a:t>Select the numerical columns that you want to plot.</a:t>
            </a:r>
            <a:endParaRPr/>
          </a:p>
          <a:p>
            <a:pPr marL="0" lvl="0" indent="0" algn="l" rtl="0">
              <a:lnSpc>
                <a:spcPct val="120000"/>
              </a:lnSpc>
              <a:spcBef>
                <a:spcPts val="1000"/>
              </a:spcBef>
              <a:spcAft>
                <a:spcPts val="0"/>
              </a:spcAft>
              <a:buSzPts val="2000"/>
              <a:buNone/>
            </a:pPr>
            <a:br>
              <a:rPr lang="en-US"/>
            </a:b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body" idx="1"/>
          </p:nvPr>
        </p:nvSpPr>
        <p:spPr>
          <a:xfrm>
            <a:off x="568842" y="333863"/>
            <a:ext cx="10820400" cy="4801662"/>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t>Create a histogram plot using the Matplotlib </a:t>
            </a:r>
            <a:endParaRPr/>
          </a:p>
          <a:p>
            <a:pPr marL="228600" lvl="0" indent="-228600" algn="l" rtl="0">
              <a:lnSpc>
                <a:spcPct val="120000"/>
              </a:lnSpc>
              <a:spcBef>
                <a:spcPts val="1000"/>
              </a:spcBef>
              <a:spcAft>
                <a:spcPts val="0"/>
              </a:spcAft>
              <a:buSzPts val="2000"/>
              <a:buChar char="•"/>
            </a:pPr>
            <a:r>
              <a:rPr lang="en-US"/>
              <a:t>Add a title and labels to the axes.</a:t>
            </a:r>
            <a:endParaRPr/>
          </a:p>
          <a:p>
            <a:pPr marL="228600" lvl="0" indent="-228600" algn="l" rtl="0">
              <a:lnSpc>
                <a:spcPct val="120000"/>
              </a:lnSpc>
              <a:spcBef>
                <a:spcPts val="1000"/>
              </a:spcBef>
              <a:spcAft>
                <a:spcPts val="0"/>
              </a:spcAft>
              <a:buSzPts val="2000"/>
              <a:buChar char="•"/>
            </a:pPr>
            <a:r>
              <a:rPr lang="en-US"/>
              <a:t>Show the plot.</a:t>
            </a:r>
            <a:endParaRPr/>
          </a:p>
          <a:p>
            <a:pPr marL="228600" lvl="0" indent="-101600" algn="l" rtl="0">
              <a:lnSpc>
                <a:spcPct val="120000"/>
              </a:lnSpc>
              <a:spcBef>
                <a:spcPts val="1000"/>
              </a:spcBef>
              <a:spcAft>
                <a:spcPts val="0"/>
              </a:spcAft>
              <a:buSzPts val="2000"/>
              <a:buNone/>
            </a:pPr>
            <a:endParaRPr/>
          </a:p>
          <a:p>
            <a:pPr marL="0" lvl="0" indent="0" algn="l" rtl="0">
              <a:lnSpc>
                <a:spcPct val="120000"/>
              </a:lnSpc>
              <a:spcBef>
                <a:spcPts val="1000"/>
              </a:spcBef>
              <a:spcAft>
                <a:spcPts val="0"/>
              </a:spcAft>
              <a:buSzPts val="2000"/>
              <a:buNone/>
            </a:pPr>
            <a:endParaRPr/>
          </a:p>
        </p:txBody>
      </p:sp>
      <p:pic>
        <p:nvPicPr>
          <p:cNvPr id="208" name="Google Shape;208;p23"/>
          <p:cNvPicPr preferRelativeResize="0"/>
          <p:nvPr/>
        </p:nvPicPr>
        <p:blipFill rotWithShape="1">
          <a:blip r:embed="rId3">
            <a:alphaModFix/>
          </a:blip>
          <a:srcRect/>
          <a:stretch/>
        </p:blipFill>
        <p:spPr>
          <a:xfrm>
            <a:off x="979081" y="1989032"/>
            <a:ext cx="9999921" cy="383760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24"/>
          <p:cNvPicPr preferRelativeResize="0"/>
          <p:nvPr/>
        </p:nvPicPr>
        <p:blipFill rotWithShape="1">
          <a:blip r:embed="rId3">
            <a:alphaModFix/>
          </a:blip>
          <a:srcRect/>
          <a:stretch/>
        </p:blipFill>
        <p:spPr>
          <a:xfrm>
            <a:off x="1921328" y="680864"/>
            <a:ext cx="8349344" cy="48905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5"/>
          <p:cNvPicPr preferRelativeResize="0"/>
          <p:nvPr/>
        </p:nvPicPr>
        <p:blipFill rotWithShape="1">
          <a:blip r:embed="rId3">
            <a:alphaModFix/>
          </a:blip>
          <a:srcRect/>
          <a:stretch/>
        </p:blipFill>
        <p:spPr>
          <a:xfrm>
            <a:off x="2221956" y="709724"/>
            <a:ext cx="7748088" cy="433010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26"/>
          <p:cNvPicPr preferRelativeResize="0"/>
          <p:nvPr/>
        </p:nvPicPr>
        <p:blipFill rotWithShape="1">
          <a:blip r:embed="rId3">
            <a:alphaModFix/>
          </a:blip>
          <a:srcRect/>
          <a:stretch/>
        </p:blipFill>
        <p:spPr>
          <a:xfrm>
            <a:off x="1853921" y="662322"/>
            <a:ext cx="8207711" cy="449447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638127" y="415572"/>
            <a:ext cx="10820400" cy="129302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Rockwell"/>
              <a:buNone/>
            </a:pPr>
            <a:r>
              <a:rPr lang="en-US" sz="2800" b="1"/>
              <a:t>CREATE A PAIR PLOT FOR THE NUMERICAL COLUMNS IN THE DATASET.</a:t>
            </a:r>
            <a:br>
              <a:rPr lang="en-US" sz="2800" b="1"/>
            </a:br>
            <a:endParaRPr sz="2800" b="1"/>
          </a:p>
        </p:txBody>
      </p:sp>
      <p:sp>
        <p:nvSpPr>
          <p:cNvPr id="229" name="Google Shape;229;p27"/>
          <p:cNvSpPr txBox="1">
            <a:spLocks noGrp="1"/>
          </p:cNvSpPr>
          <p:nvPr>
            <p:ph type="body" idx="1"/>
          </p:nvPr>
        </p:nvSpPr>
        <p:spPr>
          <a:xfrm>
            <a:off x="638127" y="1670853"/>
            <a:ext cx="10820400" cy="3516294"/>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dirty="0"/>
              <a:t>A pair plot is a visualization that shows the relationship between each pair of numerical variables in a dataset. This can be a useful way to explore the data and identify any potential relationships between the variables.</a:t>
            </a:r>
            <a:endParaRPr dirty="0"/>
          </a:p>
          <a:p>
            <a:pPr marL="228600" lvl="0" indent="-228600" algn="l" rtl="0">
              <a:lnSpc>
                <a:spcPct val="120000"/>
              </a:lnSpc>
              <a:spcBef>
                <a:spcPts val="1000"/>
              </a:spcBef>
              <a:spcAft>
                <a:spcPts val="0"/>
              </a:spcAft>
              <a:buSzPts val="2000"/>
              <a:buChar char="•"/>
            </a:pPr>
            <a:r>
              <a:rPr lang="en-US" dirty="0"/>
              <a:t>To create a pair plot, you can use the </a:t>
            </a:r>
            <a:r>
              <a:rPr lang="en-US" dirty="0" err="1"/>
              <a:t>pairplot</a:t>
            </a:r>
            <a:r>
              <a:rPr lang="en-US" dirty="0"/>
              <a:t>() function in the Seaborn library .</a:t>
            </a:r>
            <a:endParaRPr dirty="0"/>
          </a:p>
          <a:p>
            <a:pPr marL="228600" lvl="0" indent="-228600" algn="l" rtl="0">
              <a:lnSpc>
                <a:spcPct val="120000"/>
              </a:lnSpc>
              <a:spcBef>
                <a:spcPts val="1000"/>
              </a:spcBef>
              <a:spcAft>
                <a:spcPts val="0"/>
              </a:spcAft>
              <a:buSzPts val="2000"/>
              <a:buChar char="•"/>
            </a:pPr>
            <a:r>
              <a:rPr lang="en-US" dirty="0"/>
              <a:t>This function will create a grid of plots, with each plot showing the relationship between two variables. The diagonal plots in the grid will show the distribution of each variable</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28"/>
          <p:cNvPicPr preferRelativeResize="0"/>
          <p:nvPr/>
        </p:nvPicPr>
        <p:blipFill rotWithShape="1">
          <a:blip r:embed="rId3">
            <a:alphaModFix/>
          </a:blip>
          <a:srcRect l="4067" r="1598"/>
          <a:stretch/>
        </p:blipFill>
        <p:spPr>
          <a:xfrm>
            <a:off x="1041991" y="630936"/>
            <a:ext cx="10111562" cy="470660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29"/>
          <p:cNvPicPr preferRelativeResize="0"/>
          <p:nvPr/>
        </p:nvPicPr>
        <p:blipFill rotWithShape="1">
          <a:blip r:embed="rId3">
            <a:alphaModFix/>
          </a:blip>
          <a:srcRect/>
          <a:stretch/>
        </p:blipFill>
        <p:spPr>
          <a:xfrm>
            <a:off x="937747" y="501621"/>
            <a:ext cx="10028582" cy="46445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3"/>
          <p:cNvSpPr txBox="1">
            <a:spLocks noGrp="1"/>
          </p:cNvSpPr>
          <p:nvPr>
            <p:ph type="body" idx="1"/>
          </p:nvPr>
        </p:nvSpPr>
        <p:spPr>
          <a:xfrm>
            <a:off x="606287" y="329609"/>
            <a:ext cx="10820400" cy="6528391"/>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000"/>
              <a:buNone/>
            </a:pPr>
            <a:r>
              <a:rPr lang="en-US"/>
              <a:t>6. Teenhome: This attribute may indicate the number of teenagers at home for individuals.</a:t>
            </a:r>
            <a:endParaRPr/>
          </a:p>
          <a:p>
            <a:pPr marL="0" lvl="0" indent="0" algn="l" rtl="0">
              <a:lnSpc>
                <a:spcPct val="120000"/>
              </a:lnSpc>
              <a:spcBef>
                <a:spcPts val="1000"/>
              </a:spcBef>
              <a:spcAft>
                <a:spcPts val="0"/>
              </a:spcAft>
              <a:buSzPts val="2000"/>
              <a:buNone/>
            </a:pPr>
            <a:r>
              <a:rPr lang="en-US"/>
              <a:t>7. Recency: This attribute could represent a measure of recency or time since a particular event.</a:t>
            </a:r>
            <a:endParaRPr/>
          </a:p>
          <a:p>
            <a:pPr marL="0" lvl="0" indent="0" algn="l" rtl="0">
              <a:lnSpc>
                <a:spcPct val="120000"/>
              </a:lnSpc>
              <a:spcBef>
                <a:spcPts val="1000"/>
              </a:spcBef>
              <a:spcAft>
                <a:spcPts val="0"/>
              </a:spcAft>
              <a:buSzPts val="2000"/>
              <a:buNone/>
            </a:pPr>
            <a:r>
              <a:rPr lang="en-US"/>
              <a:t>8. Dt_customer: This attribute might represent the customer's registration or start date.</a:t>
            </a:r>
            <a:endParaRPr/>
          </a:p>
          <a:p>
            <a:pPr marL="0" lvl="0" indent="0" algn="l" rtl="0">
              <a:lnSpc>
                <a:spcPct val="120000"/>
              </a:lnSpc>
              <a:spcBef>
                <a:spcPts val="1000"/>
              </a:spcBef>
              <a:spcAft>
                <a:spcPts val="0"/>
              </a:spcAft>
              <a:buSzPts val="2000"/>
              <a:buNone/>
            </a:pPr>
            <a:r>
              <a:rPr lang="en-US"/>
              <a:t>9. Mntwines, Mntfruits, Mntmeat, Mntfishprawn: These attributes likely represent the amounts spent on wine, fruits, meat, and fish/prawns, respectively.</a:t>
            </a:r>
            <a:endParaRPr/>
          </a:p>
          <a:p>
            <a:pPr marL="0" lvl="0" indent="0" algn="l" rtl="0">
              <a:lnSpc>
                <a:spcPct val="120000"/>
              </a:lnSpc>
              <a:spcBef>
                <a:spcPts val="1000"/>
              </a:spcBef>
              <a:spcAft>
                <a:spcPts val="0"/>
              </a:spcAft>
              <a:buSzPts val="2000"/>
              <a:buNone/>
            </a:pPr>
            <a:r>
              <a:rPr lang="en-US"/>
              <a:t>10. Numdeals, Numweb, Numstore: These attributes could represent the number of deals, website visits, and store visits, respectively.</a:t>
            </a:r>
            <a:endParaRPr/>
          </a:p>
          <a:p>
            <a:pPr marL="0" lvl="0" indent="0" algn="l" rtl="0">
              <a:lnSpc>
                <a:spcPct val="120000"/>
              </a:lnSpc>
              <a:spcBef>
                <a:spcPts val="1000"/>
              </a:spcBef>
              <a:spcAft>
                <a:spcPts val="0"/>
              </a:spcAft>
              <a:buSzPts val="2000"/>
              <a:buNone/>
            </a:pPr>
            <a:r>
              <a:rPr lang="en-US"/>
              <a:t>11. Accepted: This attribute might indicate whether a particular offer or proposal was accepted.</a:t>
            </a:r>
            <a:endParaRPr/>
          </a:p>
          <a:p>
            <a:pPr marL="0" lvl="0" indent="0" algn="l" rtl="0">
              <a:lnSpc>
                <a:spcPct val="120000"/>
              </a:lnSpc>
              <a:spcBef>
                <a:spcPts val="1000"/>
              </a:spcBef>
              <a:spcAft>
                <a:spcPts val="0"/>
              </a:spcAft>
              <a:buSzPts val="2000"/>
              <a:buNone/>
            </a:pPr>
            <a:r>
              <a:rPr lang="en-US"/>
              <a:t>12. Z_revenue: The reviewer's estimated annual revenue and Z_costcontact: The reviewer's estimated cost per contact.</a:t>
            </a:r>
            <a:endParaRPr/>
          </a:p>
          <a:p>
            <a:pPr marL="228600" lvl="0" indent="-101600" algn="l" rtl="0">
              <a:lnSpc>
                <a:spcPct val="120000"/>
              </a:lnSpc>
              <a:spcBef>
                <a:spcPts val="1000"/>
              </a:spcBef>
              <a:spcAft>
                <a:spcPts val="0"/>
              </a:spcAft>
              <a:buSzPts val="20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0"/>
          <p:cNvPicPr preferRelativeResize="0"/>
          <p:nvPr/>
        </p:nvPicPr>
        <p:blipFill rotWithShape="1">
          <a:blip r:embed="rId3">
            <a:alphaModFix/>
          </a:blip>
          <a:srcRect/>
          <a:stretch/>
        </p:blipFill>
        <p:spPr>
          <a:xfrm>
            <a:off x="949303" y="712381"/>
            <a:ext cx="10088217" cy="4465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1"/>
          <p:cNvSpPr txBox="1">
            <a:spLocks noGrp="1"/>
          </p:cNvSpPr>
          <p:nvPr>
            <p:ph type="title"/>
          </p:nvPr>
        </p:nvSpPr>
        <p:spPr>
          <a:xfrm>
            <a:off x="478466" y="466660"/>
            <a:ext cx="11036594" cy="129302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2800"/>
              <a:buFont typeface="Rockwell"/>
              <a:buNone/>
            </a:pPr>
            <a:r>
              <a:rPr lang="en-US" sz="2800" b="1"/>
              <a:t>8. LIST DOWN THOSE PAIRS OF NUMERICAL COLUMNS HAVING THE TOP 3 POSITIVE CORRELATION VALUES. CREATE A SCATTER PLOT FOR THESE 3 PAIRS.</a:t>
            </a:r>
            <a:br>
              <a:rPr lang="en-US" sz="2800" b="1"/>
            </a:br>
            <a:endParaRPr sz="2800" b="1"/>
          </a:p>
        </p:txBody>
      </p:sp>
      <p:sp>
        <p:nvSpPr>
          <p:cNvPr id="250" name="Google Shape;250;p31"/>
          <p:cNvSpPr txBox="1">
            <a:spLocks noGrp="1"/>
          </p:cNvSpPr>
          <p:nvPr>
            <p:ph type="body" idx="1"/>
          </p:nvPr>
        </p:nvSpPr>
        <p:spPr>
          <a:xfrm>
            <a:off x="600974" y="1759688"/>
            <a:ext cx="11036594" cy="391809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120000"/>
              </a:lnSpc>
              <a:spcBef>
                <a:spcPts val="0"/>
              </a:spcBef>
              <a:spcAft>
                <a:spcPts val="0"/>
              </a:spcAft>
              <a:buSzPct val="100000"/>
              <a:buChar char="•"/>
            </a:pPr>
            <a:r>
              <a:rPr lang="en-US"/>
              <a:t>These correlations suggest that there is a positive relationship between the amount of money a reviewer spends on wine per month and the amount of money they spend on fruits per month, the number of wine deals they redeem, and the number of times they visit the Wine Enthusiast website.</a:t>
            </a:r>
            <a:endParaRPr/>
          </a:p>
          <a:p>
            <a:pPr marL="228600" lvl="0" indent="-228600" algn="l" rtl="0">
              <a:lnSpc>
                <a:spcPct val="120000"/>
              </a:lnSpc>
              <a:spcBef>
                <a:spcPts val="1000"/>
              </a:spcBef>
              <a:spcAft>
                <a:spcPts val="0"/>
              </a:spcAft>
              <a:buSzPct val="100000"/>
              <a:buChar char="•"/>
            </a:pPr>
            <a:r>
              <a:rPr lang="en-US"/>
              <a:t>In other words, reviewers who spend more money on wine tend to also spend more money on fruits, redeem more wine deals, and visit the Wine Enthusiast website more often.</a:t>
            </a:r>
            <a:endParaRPr/>
          </a:p>
          <a:p>
            <a:pPr marL="228600" lvl="0" indent="-228600" algn="l" rtl="0">
              <a:lnSpc>
                <a:spcPct val="120000"/>
              </a:lnSpc>
              <a:spcBef>
                <a:spcPts val="1000"/>
              </a:spcBef>
              <a:spcAft>
                <a:spcPts val="0"/>
              </a:spcAft>
              <a:buSzPct val="100000"/>
              <a:buChar char="•"/>
            </a:pPr>
            <a:r>
              <a:rPr lang="en-US"/>
              <a:t>This is not surprising, as wine and fruits are both popular beverages, and wine lovers are likely to be interested in learning about new wines and deals. Additionally, wine lovers are likely to be frequent visitors to wine websites.</a:t>
            </a:r>
            <a:endParaRPr/>
          </a:p>
          <a:p>
            <a:pPr marL="228600" lvl="0" indent="-228600" algn="l" rtl="0">
              <a:lnSpc>
                <a:spcPct val="120000"/>
              </a:lnSpc>
              <a:spcBef>
                <a:spcPts val="1000"/>
              </a:spcBef>
              <a:spcAft>
                <a:spcPts val="0"/>
              </a:spcAft>
              <a:buSzPct val="100000"/>
              <a:buChar char="•"/>
            </a:pPr>
            <a:r>
              <a:rPr lang="en-US"/>
              <a:t>As you can see, the points in all 3 scatter plots tend to cluster together, which suggests that there is a strong positive relationship between the variables</a:t>
            </a:r>
            <a:endParaRPr/>
          </a:p>
          <a:p>
            <a:pPr marL="228600" lvl="0" indent="-111125" algn="l" rtl="0">
              <a:lnSpc>
                <a:spcPct val="120000"/>
              </a:lnSpc>
              <a:spcBef>
                <a:spcPts val="1000"/>
              </a:spcBef>
              <a:spcAft>
                <a:spcPts val="0"/>
              </a:spcAft>
              <a:buSzPct val="100000"/>
              <a:buNone/>
            </a:pPr>
            <a:endParaRPr/>
          </a:p>
          <a:p>
            <a:pPr marL="228600" lvl="0" indent="-111125" algn="l" rtl="0">
              <a:lnSpc>
                <a:spcPct val="120000"/>
              </a:lnSpc>
              <a:spcBef>
                <a:spcPts val="1000"/>
              </a:spcBef>
              <a:spcAft>
                <a:spcPts val="0"/>
              </a:spcAft>
              <a:buSzPct val="100000"/>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a:spLocks noGrp="1"/>
          </p:cNvSpPr>
          <p:nvPr>
            <p:ph type="body" idx="1"/>
          </p:nvPr>
        </p:nvSpPr>
        <p:spPr>
          <a:xfrm>
            <a:off x="685800" y="520996"/>
            <a:ext cx="10820400" cy="5697600"/>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t>These scatter plots provide visual evidence of the positive correlations between these 3 pairs of variables. This information could be useful for wine retailers and marketing companies who are trying to target wine lovers.</a:t>
            </a:r>
            <a:endParaRPr/>
          </a:p>
          <a:p>
            <a:pPr marL="228600" lvl="0" indent="-101600" algn="l" rtl="0">
              <a:lnSpc>
                <a:spcPct val="120000"/>
              </a:lnSpc>
              <a:spcBef>
                <a:spcPts val="1000"/>
              </a:spcBef>
              <a:spcAft>
                <a:spcPts val="0"/>
              </a:spcAft>
              <a:buSzPts val="2000"/>
              <a:buNone/>
            </a:pPr>
            <a:endParaRPr/>
          </a:p>
        </p:txBody>
      </p:sp>
      <p:pic>
        <p:nvPicPr>
          <p:cNvPr id="256" name="Google Shape;256;p32"/>
          <p:cNvPicPr preferRelativeResize="0"/>
          <p:nvPr/>
        </p:nvPicPr>
        <p:blipFill rotWithShape="1">
          <a:blip r:embed="rId3">
            <a:alphaModFix/>
          </a:blip>
          <a:srcRect/>
          <a:stretch/>
        </p:blipFill>
        <p:spPr>
          <a:xfrm>
            <a:off x="1446028" y="1850065"/>
            <a:ext cx="9037673" cy="385440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3"/>
          <p:cNvPicPr preferRelativeResize="0"/>
          <p:nvPr/>
        </p:nvPicPr>
        <p:blipFill rotWithShape="1">
          <a:blip r:embed="rId3">
            <a:alphaModFix/>
          </a:blip>
          <a:srcRect/>
          <a:stretch/>
        </p:blipFill>
        <p:spPr>
          <a:xfrm>
            <a:off x="1157872" y="725728"/>
            <a:ext cx="9251401" cy="48882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4"/>
          <p:cNvPicPr preferRelativeResize="0"/>
          <p:nvPr/>
        </p:nvPicPr>
        <p:blipFill rotWithShape="1">
          <a:blip r:embed="rId3">
            <a:alphaModFix/>
          </a:blip>
          <a:srcRect/>
          <a:stretch/>
        </p:blipFill>
        <p:spPr>
          <a:xfrm>
            <a:off x="1469335" y="727462"/>
            <a:ext cx="9253330" cy="477903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5"/>
          <p:cNvPicPr preferRelativeResize="0"/>
          <p:nvPr/>
        </p:nvPicPr>
        <p:blipFill rotWithShape="1">
          <a:blip r:embed="rId3">
            <a:alphaModFix/>
          </a:blip>
          <a:srcRect/>
          <a:stretch/>
        </p:blipFill>
        <p:spPr>
          <a:xfrm>
            <a:off x="1054472" y="403072"/>
            <a:ext cx="9769471" cy="521046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6"/>
          <p:cNvSpPr txBox="1">
            <a:spLocks noGrp="1"/>
          </p:cNvSpPr>
          <p:nvPr>
            <p:ph type="title"/>
          </p:nvPr>
        </p:nvSpPr>
        <p:spPr>
          <a:xfrm>
            <a:off x="395177" y="203379"/>
            <a:ext cx="11642651" cy="176364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400"/>
              <a:buFont typeface="Rockwell"/>
              <a:buNone/>
            </a:pPr>
            <a:r>
              <a:rPr lang="en-US" sz="2400" b="1"/>
              <a:t>LIST DOWN THOSE PAIRS OF NUMERICAL COLUMNS HAVING THE TOP 3 NEGATIVE CORRELATION VALUES. CREATE A SCATTER PLOT FOR THESE 3 PAIRS</a:t>
            </a:r>
            <a:br>
              <a:rPr lang="en-US" sz="2400" b="1"/>
            </a:br>
            <a:endParaRPr sz="2400" b="1"/>
          </a:p>
        </p:txBody>
      </p:sp>
      <p:sp>
        <p:nvSpPr>
          <p:cNvPr id="277" name="Google Shape;277;p36"/>
          <p:cNvSpPr txBox="1">
            <a:spLocks noGrp="1"/>
          </p:cNvSpPr>
          <p:nvPr>
            <p:ph type="body" idx="1"/>
          </p:nvPr>
        </p:nvSpPr>
        <p:spPr>
          <a:xfrm>
            <a:off x="308344" y="1509823"/>
            <a:ext cx="11729484" cy="4730127"/>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t>These correlations indicate that there is a negative relationship between the amount of money a reviewer spends on wine per month and the number of wine deals they redeem, the number of times they visit the Wine Enthusiast website, and the number of times they visit a wine store.</a:t>
            </a:r>
            <a:endParaRPr/>
          </a:p>
          <a:p>
            <a:pPr marL="228600" lvl="0" indent="-228600" algn="l" rtl="0">
              <a:lnSpc>
                <a:spcPct val="120000"/>
              </a:lnSpc>
              <a:spcBef>
                <a:spcPts val="1000"/>
              </a:spcBef>
              <a:spcAft>
                <a:spcPts val="0"/>
              </a:spcAft>
              <a:buSzPts val="2000"/>
              <a:buChar char="•"/>
            </a:pPr>
            <a:r>
              <a:rPr lang="en-US"/>
              <a:t>In other words, as the amount of money a reviewer spends on wine per month increases, the number of wine deals they redeem, the number of times they visit the Wine Enthusiast website, and the number of times they visit a wine store decreases.</a:t>
            </a:r>
            <a:endParaRPr/>
          </a:p>
          <a:p>
            <a:pPr marL="228600" lvl="0" indent="-228600" algn="l" rtl="0">
              <a:lnSpc>
                <a:spcPct val="120000"/>
              </a:lnSpc>
              <a:spcBef>
                <a:spcPts val="1000"/>
              </a:spcBef>
              <a:spcAft>
                <a:spcPts val="0"/>
              </a:spcAft>
              <a:buSzPts val="2000"/>
              <a:buChar char="•"/>
            </a:pPr>
            <a:r>
              <a:rPr lang="en-US"/>
              <a:t>This could be because reviewers who spend more money on wine per month are already familiar with the different wine deals available and are less likely to redeem them. They may also be more likely to visit wine stores in person to purchase wine, rather than relying on online deals.</a:t>
            </a:r>
            <a:endParaRPr/>
          </a:p>
          <a:p>
            <a:pPr marL="228600" lvl="0" indent="-228600" algn="l" rtl="0">
              <a:lnSpc>
                <a:spcPct val="120000"/>
              </a:lnSpc>
              <a:spcBef>
                <a:spcPts val="1000"/>
              </a:spcBef>
              <a:spcAft>
                <a:spcPts val="0"/>
              </a:spcAft>
              <a:buSzPts val="2000"/>
              <a:buChar char="•"/>
            </a:pPr>
            <a:r>
              <a:rPr lang="en-US"/>
              <a:t>As you can see, the points in the scatter plots form a clear negative trend. This confirms the negative correlation between the 3 pairs of columns </a:t>
            </a:r>
            <a:endParaRPr/>
          </a:p>
          <a:p>
            <a:pPr marL="228600" lvl="0" indent="-101600" algn="l" rtl="0">
              <a:lnSpc>
                <a:spcPct val="120000"/>
              </a:lnSpc>
              <a:spcBef>
                <a:spcPts val="1000"/>
              </a:spcBef>
              <a:spcAft>
                <a:spcPts val="0"/>
              </a:spcAft>
              <a:buSzPts val="2000"/>
              <a:buNone/>
            </a:pPr>
            <a:endParaRPr/>
          </a:p>
          <a:p>
            <a:pPr marL="228600" lvl="0" indent="-101600" algn="l" rtl="0">
              <a:lnSpc>
                <a:spcPct val="120000"/>
              </a:lnSpc>
              <a:spcBef>
                <a:spcPts val="1000"/>
              </a:spcBef>
              <a:spcAft>
                <a:spcPts val="0"/>
              </a:spcAft>
              <a:buSzPts val="2000"/>
              <a:buNone/>
            </a:pPr>
            <a:endParaRPr/>
          </a:p>
          <a:p>
            <a:pPr marL="228600" lvl="0" indent="-101600" algn="l" rtl="0">
              <a:lnSpc>
                <a:spcPct val="120000"/>
              </a:lnSpc>
              <a:spcBef>
                <a:spcPts val="1000"/>
              </a:spcBef>
              <a:spcAft>
                <a:spcPts val="0"/>
              </a:spcAft>
              <a:buSzPts val="2000"/>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7"/>
          <p:cNvSpPr txBox="1">
            <a:spLocks noGrp="1"/>
          </p:cNvSpPr>
          <p:nvPr>
            <p:ph type="body" idx="1"/>
          </p:nvPr>
        </p:nvSpPr>
        <p:spPr>
          <a:xfrm>
            <a:off x="159487" y="361508"/>
            <a:ext cx="11940364" cy="5857178"/>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t>These findings can be used to inform marketing campaigns for wine companies. For example, wine companies could target reviewers who spend a lot of money on wine per month with ads for wine deals. They could also target these reviewers with ads for wine stores, as they are less likely to redeem wine deals and more likely to purchase wine in person.</a:t>
            </a:r>
            <a:endParaRPr/>
          </a:p>
          <a:p>
            <a:pPr marL="228600" lvl="0" indent="-101600" algn="l" rtl="0">
              <a:lnSpc>
                <a:spcPct val="120000"/>
              </a:lnSpc>
              <a:spcBef>
                <a:spcPts val="1000"/>
              </a:spcBef>
              <a:spcAft>
                <a:spcPts val="0"/>
              </a:spcAft>
              <a:buSzPts val="2000"/>
              <a:buNone/>
            </a:pPr>
            <a:endParaRPr/>
          </a:p>
        </p:txBody>
      </p:sp>
      <p:pic>
        <p:nvPicPr>
          <p:cNvPr id="283" name="Google Shape;283;p37"/>
          <p:cNvPicPr preferRelativeResize="0"/>
          <p:nvPr/>
        </p:nvPicPr>
        <p:blipFill rotWithShape="1">
          <a:blip r:embed="rId3">
            <a:alphaModFix/>
          </a:blip>
          <a:srcRect/>
          <a:stretch/>
        </p:blipFill>
        <p:spPr>
          <a:xfrm>
            <a:off x="1701211" y="2200939"/>
            <a:ext cx="8314660" cy="350874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38"/>
          <p:cNvPicPr preferRelativeResize="0"/>
          <p:nvPr/>
        </p:nvPicPr>
        <p:blipFill rotWithShape="1">
          <a:blip r:embed="rId3">
            <a:alphaModFix/>
          </a:blip>
          <a:srcRect/>
          <a:stretch/>
        </p:blipFill>
        <p:spPr>
          <a:xfrm>
            <a:off x="1022074" y="488665"/>
            <a:ext cx="10147852" cy="520361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39"/>
          <p:cNvPicPr preferRelativeResize="0"/>
          <p:nvPr/>
        </p:nvPicPr>
        <p:blipFill rotWithShape="1">
          <a:blip r:embed="rId3">
            <a:alphaModFix/>
          </a:blip>
          <a:srcRect/>
          <a:stretch/>
        </p:blipFill>
        <p:spPr>
          <a:xfrm>
            <a:off x="718869" y="1120730"/>
            <a:ext cx="10913150" cy="40243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4"/>
          <p:cNvSpPr txBox="1">
            <a:spLocks noGrp="1"/>
          </p:cNvSpPr>
          <p:nvPr>
            <p:ph type="body" idx="1"/>
          </p:nvPr>
        </p:nvSpPr>
        <p:spPr>
          <a:xfrm>
            <a:off x="129208" y="1625658"/>
            <a:ext cx="10820400" cy="2310237"/>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t>Based on these attributes, the dataset could potentially be related to wines Review Dataset, where demographic information, purchase behavior, and customer interactions are being studied. However, it is essential to note that these observations are speculative.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40"/>
          <p:cNvPicPr preferRelativeResize="0"/>
          <p:nvPr/>
        </p:nvPicPr>
        <p:blipFill rotWithShape="1">
          <a:blip r:embed="rId3">
            <a:alphaModFix/>
          </a:blip>
          <a:srcRect/>
          <a:stretch/>
        </p:blipFill>
        <p:spPr>
          <a:xfrm>
            <a:off x="742507" y="382772"/>
            <a:ext cx="10706986" cy="511426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41"/>
          <p:cNvPicPr preferRelativeResize="0"/>
          <p:nvPr/>
        </p:nvPicPr>
        <p:blipFill rotWithShape="1">
          <a:blip r:embed="rId3">
            <a:alphaModFix/>
          </a:blip>
          <a:srcRect/>
          <a:stretch/>
        </p:blipFill>
        <p:spPr>
          <a:xfrm>
            <a:off x="938169" y="414438"/>
            <a:ext cx="10315662" cy="534864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2"/>
          <p:cNvSpPr txBox="1">
            <a:spLocks noGrp="1"/>
          </p:cNvSpPr>
          <p:nvPr>
            <p:ph type="title"/>
          </p:nvPr>
        </p:nvSpPr>
        <p:spPr>
          <a:xfrm>
            <a:off x="350873" y="255181"/>
            <a:ext cx="11440633" cy="15098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Rockwell"/>
              <a:buNone/>
            </a:pPr>
            <a:r>
              <a:rPr lang="en-US" sz="2800" b="1"/>
              <a:t>BRING UP ANY OTHER ADDITIONAL DATA INSIGHTS FROM THE EDA YOU PERFORM.</a:t>
            </a:r>
            <a:br>
              <a:rPr lang="en-US" sz="2800" b="1"/>
            </a:br>
            <a:endParaRPr sz="2800" b="1"/>
          </a:p>
        </p:txBody>
      </p:sp>
      <p:sp>
        <p:nvSpPr>
          <p:cNvPr id="309" name="Google Shape;309;p42"/>
          <p:cNvSpPr txBox="1">
            <a:spLocks noGrp="1"/>
          </p:cNvSpPr>
          <p:nvPr>
            <p:ph type="body" idx="1"/>
          </p:nvPr>
        </p:nvSpPr>
        <p:spPr>
          <a:xfrm>
            <a:off x="350873" y="1339702"/>
            <a:ext cx="11440633" cy="4890977"/>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t>During the exploratory data analysis (EDA), several additional data insights can be derived depending on the specific dataset and analysis performed. However, without the details of the dataset or the analysis conducted, I can provide some general insights that are often explored during EDA</a:t>
            </a:r>
            <a:endParaRPr/>
          </a:p>
          <a:p>
            <a:pPr marL="228600" lvl="0" indent="-228600" algn="l" rtl="0">
              <a:lnSpc>
                <a:spcPct val="120000"/>
              </a:lnSpc>
              <a:spcBef>
                <a:spcPts val="1000"/>
              </a:spcBef>
              <a:spcAft>
                <a:spcPts val="0"/>
              </a:spcAft>
              <a:buSzPts val="2000"/>
              <a:buChar char="•"/>
            </a:pPr>
            <a:r>
              <a:rPr lang="en-US"/>
              <a:t>Data Distribution: EDA helps to understand the distribution of the data variables. It involves examining the central tendency (mean, median, mode) and dispersion (variance, standard deviation) of the data. This can provide insights into the data's spread and identify potential outliers or skewed distributions.</a:t>
            </a:r>
            <a:endParaRPr/>
          </a:p>
          <a:p>
            <a:pPr marL="228600" lvl="0" indent="-228600" algn="l" rtl="0">
              <a:lnSpc>
                <a:spcPct val="120000"/>
              </a:lnSpc>
              <a:spcBef>
                <a:spcPts val="1000"/>
              </a:spcBef>
              <a:spcAft>
                <a:spcPts val="0"/>
              </a:spcAft>
              <a:buSzPts val="2000"/>
              <a:buChar char="•"/>
            </a:pPr>
            <a:r>
              <a:rPr lang="en-US"/>
              <a:t>Correlation Analysis: EDA allows us to examine the relationships between variables. Correlation analysis, such as calculating correlation coefficients (e.g., Pearson correlation), helps identify if there is a linear relationship between variables. Positive correlation indicates a direct relationship, while negative correlation suggests an inverse relationship.</a:t>
            </a:r>
            <a:endParaRPr/>
          </a:p>
          <a:p>
            <a:pPr marL="228600" lvl="0" indent="-101600" algn="l" rtl="0">
              <a:lnSpc>
                <a:spcPct val="120000"/>
              </a:lnSpc>
              <a:spcBef>
                <a:spcPts val="1000"/>
              </a:spcBef>
              <a:spcAft>
                <a:spcPts val="0"/>
              </a:spcAft>
              <a:buSzPts val="20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3"/>
          <p:cNvSpPr txBox="1">
            <a:spLocks noGrp="1"/>
          </p:cNvSpPr>
          <p:nvPr>
            <p:ph type="body" idx="1"/>
          </p:nvPr>
        </p:nvSpPr>
        <p:spPr>
          <a:xfrm>
            <a:off x="361506" y="318977"/>
            <a:ext cx="11376837" cy="5901071"/>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t>Missing Data: EDA helps identify missing values within the dataset. Understanding the extent and patterns of missing data is crucial for determining appropriate strategies to handle them, such as imputation techniques or considering their impact on subsequent analyses.</a:t>
            </a:r>
            <a:endParaRPr/>
          </a:p>
          <a:p>
            <a:pPr marL="228600" lvl="0" indent="-228600" algn="l" rtl="0">
              <a:lnSpc>
                <a:spcPct val="120000"/>
              </a:lnSpc>
              <a:spcBef>
                <a:spcPts val="1000"/>
              </a:spcBef>
              <a:spcAft>
                <a:spcPts val="0"/>
              </a:spcAft>
              <a:buSzPts val="2000"/>
              <a:buChar char="•"/>
            </a:pPr>
            <a:r>
              <a:rPr lang="en-US"/>
              <a:t>Outlier Detection: EDA can reveal outliers, which are data points that deviate significantly from the rest of the data. Detecting outliers is important as they can impact the results of statistical analyses and may require further investigation to determine if they are errors or valid observations.</a:t>
            </a:r>
            <a:endParaRPr/>
          </a:p>
          <a:p>
            <a:pPr marL="228600" lvl="0" indent="-228600" algn="l" rtl="0">
              <a:lnSpc>
                <a:spcPct val="120000"/>
              </a:lnSpc>
              <a:spcBef>
                <a:spcPts val="1000"/>
              </a:spcBef>
              <a:spcAft>
                <a:spcPts val="0"/>
              </a:spcAft>
              <a:buSzPts val="2000"/>
              <a:buChar char="•"/>
            </a:pPr>
            <a:r>
              <a:rPr lang="en-US"/>
              <a:t>Matplotlib: Matplotlib is a versatile plotting library that provides a wide range of functionalities for creating static, animated, and interactive visualizations. It offers a MATLAB-like interface and supports various types of plots, including line plots, scatter plots, bar plots, histograms, heatmaps, and more. Matplotlib provides low-level control over plot elements and allows customization of colors, labels, titles, axes, and legends. It is a fundamental library and often serves as the foundation for other visualization libraries.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4"/>
          <p:cNvSpPr txBox="1">
            <a:spLocks noGrp="1"/>
          </p:cNvSpPr>
          <p:nvPr>
            <p:ph type="body" idx="1"/>
          </p:nvPr>
        </p:nvSpPr>
        <p:spPr>
          <a:xfrm>
            <a:off x="329609" y="489099"/>
            <a:ext cx="11176591" cy="5677785"/>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t>Seaborn: Seaborn is a statistical data visualization library built on top of Matplotlib. It provides a higher-level interface and offers a set of aesthetic themes and color palettes to enhance the visual appeal of plots. Seaborn simplifies the creation of complex statistical plots, such as scatter plots with regression lines, box plots, violin plots, pair plots, and categorical plots. It also has built-in functions for handling time series data and creating informative visualizations for statistical analysis.</a:t>
            </a:r>
            <a:endParaRPr/>
          </a:p>
          <a:p>
            <a:pPr marL="228600" lvl="0" indent="-228600" algn="l" rtl="0">
              <a:lnSpc>
                <a:spcPct val="120000"/>
              </a:lnSpc>
              <a:spcBef>
                <a:spcPts val="1000"/>
              </a:spcBef>
              <a:spcAft>
                <a:spcPts val="0"/>
              </a:spcAft>
              <a:buSzPts val="2000"/>
              <a:buChar char="•"/>
            </a:pPr>
            <a:r>
              <a:rPr lang="en-US"/>
              <a:t>These libraries are highly flexible and widely used in the Python ecosystem for data visualization. They offer a variety of options for creating static or interactive plots, allowing you to effectively communicate insights and patterns in your data. Additionally, there are other specialized libraries available for specific types of plots or domains, such as NetworkX for network visualization, ggplot for grammar of graphics style plots, and many more.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5"/>
          <p:cNvSpPr txBox="1">
            <a:spLocks noGrp="1"/>
          </p:cNvSpPr>
          <p:nvPr>
            <p:ph type="title"/>
          </p:nvPr>
        </p:nvSpPr>
        <p:spPr>
          <a:xfrm>
            <a:off x="457200" y="106326"/>
            <a:ext cx="11344940" cy="24368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Century Gothic"/>
              <a:buNone/>
            </a:pPr>
            <a:r>
              <a:rPr lang="en-US" sz="2800" b="1">
                <a:latin typeface="Century Gothic"/>
                <a:ea typeface="Century Gothic"/>
                <a:cs typeface="Century Gothic"/>
                <a:sym typeface="Century Gothic"/>
              </a:rPr>
              <a:t> WHAT IS THE PERCENTAGE OF MISSING VALUES IN THE WHOLE DATASET? WHICH COLUMN HAS THE HIGHEST NUMBER OF MISSING VALUES</a:t>
            </a:r>
            <a:r>
              <a:rPr lang="en-US" sz="2800" b="1">
                <a:latin typeface="Arial"/>
                <a:ea typeface="Arial"/>
                <a:cs typeface="Arial"/>
                <a:sym typeface="Arial"/>
              </a:rPr>
              <a:t>?</a:t>
            </a:r>
            <a:br>
              <a:rPr lang="en-US" sz="2800" b="1">
                <a:latin typeface="Arial"/>
                <a:ea typeface="Arial"/>
                <a:cs typeface="Arial"/>
                <a:sym typeface="Arial"/>
              </a:rPr>
            </a:br>
            <a:endParaRPr sz="2800" b="1">
              <a:latin typeface="Arial"/>
              <a:ea typeface="Arial"/>
              <a:cs typeface="Arial"/>
              <a:sym typeface="Arial"/>
            </a:endParaRPr>
          </a:p>
        </p:txBody>
      </p:sp>
      <p:sp>
        <p:nvSpPr>
          <p:cNvPr id="113" name="Google Shape;113;p5"/>
          <p:cNvSpPr txBox="1">
            <a:spLocks noGrp="1"/>
          </p:cNvSpPr>
          <p:nvPr>
            <p:ph type="body" idx="1"/>
          </p:nvPr>
        </p:nvSpPr>
        <p:spPr>
          <a:xfrm>
            <a:off x="457200" y="2015732"/>
            <a:ext cx="11277599" cy="3450613"/>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20000"/>
              </a:lnSpc>
              <a:spcBef>
                <a:spcPts val="0"/>
              </a:spcBef>
              <a:spcAft>
                <a:spcPts val="0"/>
              </a:spcAft>
              <a:buSzPts val="2000"/>
              <a:buChar char="•"/>
            </a:pPr>
            <a:r>
              <a:rPr lang="en-US"/>
              <a:t>Determining the percentage of missing values in a dataset and identifying the column with the highest number of missing values are crucial steps in data analysis. Let's consider a hypothetical dataset and explore these aspects.</a:t>
            </a:r>
            <a:endParaRPr/>
          </a:p>
          <a:p>
            <a:pPr marL="228600" lvl="0" indent="-228600" algn="l" rtl="0">
              <a:lnSpc>
                <a:spcPct val="120000"/>
              </a:lnSpc>
              <a:spcBef>
                <a:spcPts val="1000"/>
              </a:spcBef>
              <a:spcAft>
                <a:spcPts val="0"/>
              </a:spcAft>
              <a:buSzPts val="2000"/>
              <a:buChar char="•"/>
            </a:pPr>
            <a:r>
              <a:rPr lang="en-US"/>
              <a:t>To calculate the percentage of missing values in the whole dataset,</a:t>
            </a:r>
            <a:endParaRPr/>
          </a:p>
          <a:p>
            <a:pPr marL="228600" lvl="0" indent="-228600" algn="l" rtl="0">
              <a:lnSpc>
                <a:spcPct val="120000"/>
              </a:lnSpc>
              <a:spcBef>
                <a:spcPts val="1000"/>
              </a:spcBef>
              <a:spcAft>
                <a:spcPts val="0"/>
              </a:spcAft>
              <a:buSzPts val="2000"/>
              <a:buChar char="•"/>
            </a:pPr>
            <a:r>
              <a:rPr lang="en-US"/>
              <a:t>Count the total number of missing values in the dataset across all columns.</a:t>
            </a:r>
            <a:endParaRPr/>
          </a:p>
          <a:p>
            <a:pPr marL="228600" lvl="0" indent="-228600" algn="l" rtl="0">
              <a:lnSpc>
                <a:spcPct val="120000"/>
              </a:lnSpc>
              <a:spcBef>
                <a:spcPts val="1000"/>
              </a:spcBef>
              <a:spcAft>
                <a:spcPts val="0"/>
              </a:spcAft>
              <a:buSzPts val="2000"/>
              <a:buChar char="•"/>
            </a:pPr>
            <a:r>
              <a:rPr lang="en-US"/>
              <a:t>Calculate the total number of cells in the dataset (excluding headers).</a:t>
            </a:r>
            <a:endParaRPr/>
          </a:p>
          <a:p>
            <a:pPr marL="228600" lvl="0" indent="-228600" algn="l" rtl="0">
              <a:lnSpc>
                <a:spcPct val="120000"/>
              </a:lnSpc>
              <a:spcBef>
                <a:spcPts val="1000"/>
              </a:spcBef>
              <a:spcAft>
                <a:spcPts val="0"/>
              </a:spcAft>
              <a:buSzPts val="2000"/>
              <a:buChar char="•"/>
            </a:pPr>
            <a:r>
              <a:rPr lang="en-US"/>
              <a:t>Divide the count of missing values by the total number of cells and multiply by 100 to obtain the percentage.</a:t>
            </a:r>
            <a:endParaRPr/>
          </a:p>
          <a:p>
            <a:pPr marL="228600" lvl="0" indent="-101600" algn="l" rtl="0">
              <a:lnSpc>
                <a:spcPct val="120000"/>
              </a:lnSpc>
              <a:spcBef>
                <a:spcPts val="1000"/>
              </a:spcBef>
              <a:spcAft>
                <a:spcPts val="0"/>
              </a:spcAft>
              <a:buSzPts val="20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6"/>
          <p:cNvPicPr preferRelativeResize="0"/>
          <p:nvPr/>
        </p:nvPicPr>
        <p:blipFill rotWithShape="1">
          <a:blip r:embed="rId3">
            <a:alphaModFix/>
          </a:blip>
          <a:srcRect/>
          <a:stretch/>
        </p:blipFill>
        <p:spPr>
          <a:xfrm>
            <a:off x="723015" y="584224"/>
            <a:ext cx="10568762" cy="54119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7"/>
          <p:cNvSpPr txBox="1">
            <a:spLocks noGrp="1"/>
          </p:cNvSpPr>
          <p:nvPr>
            <p:ph type="title"/>
          </p:nvPr>
        </p:nvSpPr>
        <p:spPr>
          <a:xfrm>
            <a:off x="606056" y="287079"/>
            <a:ext cx="11121656" cy="2221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Arial"/>
              <a:buNone/>
            </a:pPr>
            <a:r>
              <a:rPr lang="en-US" sz="2800" b="1">
                <a:latin typeface="Arial"/>
                <a:ea typeface="Arial"/>
                <a:cs typeface="Arial"/>
                <a:sym typeface="Arial"/>
              </a:rPr>
              <a:t>HOW MANY COLUMNS HAVE NOT MORE THAN JUST 1 VALUE?</a:t>
            </a:r>
            <a:br>
              <a:rPr lang="en-US" sz="2800" b="1">
                <a:latin typeface="Arial"/>
                <a:ea typeface="Arial"/>
                <a:cs typeface="Arial"/>
                <a:sym typeface="Arial"/>
              </a:rPr>
            </a:br>
            <a:endParaRPr sz="2800" b="1">
              <a:latin typeface="Arial"/>
              <a:ea typeface="Arial"/>
              <a:cs typeface="Arial"/>
              <a:sym typeface="Arial"/>
            </a:endParaRPr>
          </a:p>
        </p:txBody>
      </p:sp>
      <p:sp>
        <p:nvSpPr>
          <p:cNvPr id="124" name="Google Shape;124;p7"/>
          <p:cNvSpPr txBox="1">
            <a:spLocks noGrp="1"/>
          </p:cNvSpPr>
          <p:nvPr>
            <p:ph type="body" idx="1"/>
          </p:nvPr>
        </p:nvSpPr>
        <p:spPr>
          <a:xfrm>
            <a:off x="361507" y="2015732"/>
            <a:ext cx="11366205" cy="3450613"/>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t>Analyzing the number of columns with only one unique value in a dataset can be an important step in data exploration and quality assessment. Columns with a single value provide limited or no variation, which can be problematic for statistical analysis or machine learning tasks.</a:t>
            </a:r>
            <a:endParaRPr/>
          </a:p>
          <a:p>
            <a:pPr marL="228600" lvl="0" indent="-228600" algn="l" rtl="0">
              <a:lnSpc>
                <a:spcPct val="120000"/>
              </a:lnSpc>
              <a:spcBef>
                <a:spcPts val="1000"/>
              </a:spcBef>
              <a:spcAft>
                <a:spcPts val="0"/>
              </a:spcAft>
              <a:buSzPts val="2000"/>
              <a:buChar char="•"/>
            </a:pPr>
            <a:r>
              <a:rPr lang="en-US"/>
              <a:t>Identifying such columns helps us understand the composition and uniqueness of the dataset. It indicates that these particular features do not contribute any distinguishing information, as they possess constant values throughout the dataset. Such columns are commonly referred to as constant or quasi-constant features.</a:t>
            </a:r>
            <a:endParaRPr/>
          </a:p>
          <a:p>
            <a:pPr marL="228600" lvl="0" indent="-101600" algn="l" rtl="0">
              <a:lnSpc>
                <a:spcPct val="120000"/>
              </a:lnSpc>
              <a:spcBef>
                <a:spcPts val="1000"/>
              </a:spcBef>
              <a:spcAft>
                <a:spcPts val="0"/>
              </a:spcAft>
              <a:buSzPts val="20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8"/>
          <p:cNvPicPr preferRelativeResize="0"/>
          <p:nvPr/>
        </p:nvPicPr>
        <p:blipFill rotWithShape="1">
          <a:blip r:embed="rId3">
            <a:alphaModFix/>
          </a:blip>
          <a:srcRect/>
          <a:stretch/>
        </p:blipFill>
        <p:spPr>
          <a:xfrm>
            <a:off x="731773" y="786060"/>
            <a:ext cx="10934215" cy="480591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9"/>
          <p:cNvSpPr txBox="1">
            <a:spLocks noGrp="1"/>
          </p:cNvSpPr>
          <p:nvPr>
            <p:ph type="title"/>
          </p:nvPr>
        </p:nvSpPr>
        <p:spPr>
          <a:xfrm>
            <a:off x="457199" y="233917"/>
            <a:ext cx="11398103" cy="19351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Arial"/>
              <a:buNone/>
            </a:pPr>
            <a:r>
              <a:rPr lang="en-US" sz="2800" b="1" dirty="0">
                <a:latin typeface="Arial"/>
                <a:ea typeface="Arial"/>
                <a:cs typeface="Arial"/>
                <a:sym typeface="Arial"/>
              </a:rPr>
              <a:t>CALCULATE THE STATISTICAL PROPERTIES OF COLUMNS  HAVING NUMERICAL VALUES AS WELL AS AT LEAST 5 UNIQUE COLUMN VALUES.</a:t>
            </a:r>
            <a:endParaRPr dirty="0"/>
          </a:p>
        </p:txBody>
      </p:sp>
      <p:sp>
        <p:nvSpPr>
          <p:cNvPr id="135" name="Google Shape;135;p9"/>
          <p:cNvSpPr txBox="1">
            <a:spLocks noGrp="1"/>
          </p:cNvSpPr>
          <p:nvPr>
            <p:ph type="body" idx="1"/>
          </p:nvPr>
        </p:nvSpPr>
        <p:spPr>
          <a:xfrm>
            <a:off x="457199" y="2250386"/>
            <a:ext cx="11049001" cy="3629419"/>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t>Calculating the statistical properties of columns with numerical values and at least five unique column values is an important step in data analysis. These statistical properties provide insights into the central tendency, dispersion, and distribution of the data. Let's explore this subject further.</a:t>
            </a:r>
            <a:endParaRPr/>
          </a:p>
          <a:p>
            <a:pPr marL="228600" lvl="0" indent="-228600" algn="l" rtl="0">
              <a:lnSpc>
                <a:spcPct val="120000"/>
              </a:lnSpc>
              <a:spcBef>
                <a:spcPts val="1000"/>
              </a:spcBef>
              <a:spcAft>
                <a:spcPts val="0"/>
              </a:spcAft>
              <a:buSzPts val="2000"/>
              <a:buChar char="•"/>
            </a:pPr>
            <a:r>
              <a:rPr lang="en-US"/>
              <a:t>To calculate the statistical properties of such columns, we typically consider measures such as mean, median, mode, standard deviation, minimum, maximum, and quartiles. These measures help us understand the characteristics and variability of the data.</a:t>
            </a:r>
            <a:endParaRPr/>
          </a:p>
        </p:txBody>
      </p:sp>
    </p:spTree>
  </p:cSld>
  <p:clrMapOvr>
    <a:masterClrMapping/>
  </p:clrMapOvr>
</p:sld>
</file>

<file path=ppt/theme/theme1.xml><?xml version="1.0" encoding="utf-8"?>
<a:theme xmlns:a="http://schemas.openxmlformats.org/drawingml/2006/main" name="Gallery">
  <a:themeElements>
    <a:clrScheme name="Gallery">
      <a:dk1>
        <a:srgbClr val="000000"/>
      </a:dk1>
      <a:lt1>
        <a:srgbClr val="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2207</Words>
  <Application>Microsoft Office PowerPoint</Application>
  <PresentationFormat>Widescreen</PresentationFormat>
  <Paragraphs>82</Paragraphs>
  <Slides>44</Slides>
  <Notes>44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Rockwell</vt:lpstr>
      <vt:lpstr>Arial</vt:lpstr>
      <vt:lpstr>Century Gothic</vt:lpstr>
      <vt:lpstr>Gallery</vt:lpstr>
      <vt:lpstr>MINI PROJECT: PERFORMING EDA ON A DATASET </vt:lpstr>
      <vt:lpstr>1. WHAT THE DATASET IS ABOUT? WHAT TYPE OF INFORMATION CAN YOU GATHER BY SIMPLY READING THE COLUMN NAMES AND THE VALUES CONTAINED IN THE COLUMNS? </vt:lpstr>
      <vt:lpstr>PowerPoint Presentation</vt:lpstr>
      <vt:lpstr>PowerPoint Presentation</vt:lpstr>
      <vt:lpstr> WHAT IS THE PERCENTAGE OF MISSING VALUES IN THE WHOLE DATASET? WHICH COLUMN HAS THE HIGHEST NUMBER OF MISSING VALUES? </vt:lpstr>
      <vt:lpstr>PowerPoint Presentation</vt:lpstr>
      <vt:lpstr>HOW MANY COLUMNS HAVE NOT MORE THAN JUST 1 VALUE? </vt:lpstr>
      <vt:lpstr>PowerPoint Presentation</vt:lpstr>
      <vt:lpstr>CALCULATE THE STATISTICAL PROPERTIES OF COLUMNS  HAVING NUMERICAL VALUES AS WELL AS AT LEAST 5 UNIQUE COLUMN VALUES.</vt:lpstr>
      <vt:lpstr>PowerPoint Presentation</vt:lpstr>
      <vt:lpstr>PowerPoint Presentation</vt:lpstr>
      <vt:lpstr>PowerPoint Presentation</vt:lpstr>
      <vt:lpstr>PowerPoint Presentation</vt:lpstr>
      <vt:lpstr>CREATE A BAR PLOT FOR SOME SELECTED CATEGORICAL COLUMNS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A HISTOGRAM PLOT FOR SOME SELECTED NUMERICAL COLUMNS. </vt:lpstr>
      <vt:lpstr>PowerPoint Presentation</vt:lpstr>
      <vt:lpstr>PowerPoint Presentation</vt:lpstr>
      <vt:lpstr>PowerPoint Presentation</vt:lpstr>
      <vt:lpstr>PowerPoint Presentation</vt:lpstr>
      <vt:lpstr>CREATE A PAIR PLOT FOR THE NUMERICAL COLUMNS IN THE DATASET. </vt:lpstr>
      <vt:lpstr>PowerPoint Presentation</vt:lpstr>
      <vt:lpstr>PowerPoint Presentation</vt:lpstr>
      <vt:lpstr>PowerPoint Presentation</vt:lpstr>
      <vt:lpstr>8. LIST DOWN THOSE PAIRS OF NUMERICAL COLUMNS HAVING THE TOP 3 POSITIVE CORRELATION VALUES. CREATE A SCATTER PLOT FOR THESE 3 PAIRS. </vt:lpstr>
      <vt:lpstr>PowerPoint Presentation</vt:lpstr>
      <vt:lpstr>PowerPoint Presentation</vt:lpstr>
      <vt:lpstr>PowerPoint Presentation</vt:lpstr>
      <vt:lpstr>PowerPoint Presentation</vt:lpstr>
      <vt:lpstr>LIST DOWN THOSE PAIRS OF NUMERICAL COLUMNS HAVING THE TOP 3 NEGATIVE CORRELATION VALUES. CREATE A SCATTER PLOT FOR THESE 3 PAIRS </vt:lpstr>
      <vt:lpstr>PowerPoint Presentation</vt:lpstr>
      <vt:lpstr>PowerPoint Presentation</vt:lpstr>
      <vt:lpstr>PowerPoint Presentation</vt:lpstr>
      <vt:lpstr>PowerPoint Presentation</vt:lpstr>
      <vt:lpstr>PowerPoint Presentation</vt:lpstr>
      <vt:lpstr>BRING UP ANY OTHER ADDITIONAL DATA INSIGHTS FROM THE EDA YOU PERFORM.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PERFORMING EDA ON A DATASET </dc:title>
  <dc:creator>komal harsha dwarapu</dc:creator>
  <cp:lastModifiedBy>komal harsha dwarapu</cp:lastModifiedBy>
  <cp:revision>1</cp:revision>
  <dcterms:created xsi:type="dcterms:W3CDTF">2023-07-09T09:10:46Z</dcterms:created>
  <dcterms:modified xsi:type="dcterms:W3CDTF">2023-09-09T11:04:39Z</dcterms:modified>
</cp:coreProperties>
</file>